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76" r:id="rId2"/>
    <p:sldId id="341" r:id="rId3"/>
    <p:sldId id="342" r:id="rId4"/>
    <p:sldId id="316" r:id="rId5"/>
    <p:sldId id="319" r:id="rId6"/>
    <p:sldId id="317" r:id="rId7"/>
    <p:sldId id="320" r:id="rId8"/>
    <p:sldId id="321" r:id="rId9"/>
    <p:sldId id="343" r:id="rId10"/>
    <p:sldId id="346" r:id="rId11"/>
    <p:sldId id="347" r:id="rId12"/>
    <p:sldId id="324" r:id="rId13"/>
    <p:sldId id="371" r:id="rId14"/>
    <p:sldId id="372" r:id="rId15"/>
    <p:sldId id="330" r:id="rId16"/>
    <p:sldId id="368" r:id="rId17"/>
    <p:sldId id="334" r:id="rId18"/>
    <p:sldId id="370" r:id="rId19"/>
    <p:sldId id="349" r:id="rId20"/>
    <p:sldId id="352" r:id="rId21"/>
    <p:sldId id="350" r:id="rId22"/>
    <p:sldId id="351" r:id="rId23"/>
    <p:sldId id="375" r:id="rId24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014"/>
    <a:srgbClr val="FF9300"/>
    <a:srgbClr val="005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06" autoAdjust="0"/>
    <p:restoredTop sz="94678"/>
  </p:normalViewPr>
  <p:slideViewPr>
    <p:cSldViewPr>
      <p:cViewPr varScale="1">
        <p:scale>
          <a:sx n="139" d="100"/>
          <a:sy n="139" d="100"/>
        </p:scale>
        <p:origin x="176" y="1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1" d="100"/>
        <a:sy n="18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kontigo.sharepoint.com/sites/intranet/Projekt/17110%20Analystj&#228;nster%20V&#228;sterbotten/Datak&#228;llor/Befolkning/Befolkningsprogn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kontigo.sharepoint.com/sites/intranet/Projekt/17110%20Analystj&#228;nster%20V&#228;sterbotten/Datak&#228;llor/Arbetsmarknad/F&#246;rv&#228;rvsarb%20per%20bransch%20och%20k&#246;n%20kommune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kontigo.sharepoint.com/sites/intranet/Projekt/17110%20Analystj&#228;nster%20V&#228;sterbotten/Datak&#228;llor/Arbetsmarknad/F&#246;rv&#228;rvsarb%20per%20bransch%20och%20k&#246;n%20kommune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kontigo.sharepoint.com/sites/intranet/Projekt/17110%20Analystj&#228;nster%20V&#228;sterbotten/Datak&#228;llor/Arbetsmarknad/F&#246;rv&#228;rvsarb%20per%20bransch%20och%20k&#246;n%20kommuner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'prognos vindeln'!$B$1</c:f>
              <c:strCache>
                <c:ptCount val="1"/>
                <c:pt idx="0">
                  <c:v>Vindeln</c:v>
                </c:pt>
              </c:strCache>
            </c:strRef>
          </c:tx>
          <c:spPr>
            <a:ln w="28575" cap="rnd">
              <a:solidFill>
                <a:schemeClr val="tx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'prognos vindeln'!$A$2:$A$65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vindeln'!$B$2:$B$65</c:f>
              <c:numCache>
                <c:formatCode>General</c:formatCode>
                <c:ptCount val="64"/>
                <c:pt idx="0">
                  <c:v>7175</c:v>
                </c:pt>
                <c:pt idx="1">
                  <c:v>7153</c:v>
                </c:pt>
                <c:pt idx="2">
                  <c:v>7130</c:v>
                </c:pt>
                <c:pt idx="3">
                  <c:v>7143</c:v>
                </c:pt>
                <c:pt idx="4">
                  <c:v>7122</c:v>
                </c:pt>
                <c:pt idx="5">
                  <c:v>7096</c:v>
                </c:pt>
                <c:pt idx="6">
                  <c:v>7101</c:v>
                </c:pt>
                <c:pt idx="7">
                  <c:v>7067</c:v>
                </c:pt>
                <c:pt idx="8">
                  <c:v>6974</c:v>
                </c:pt>
                <c:pt idx="9">
                  <c:v>6863</c:v>
                </c:pt>
                <c:pt idx="10">
                  <c:v>6758</c:v>
                </c:pt>
                <c:pt idx="11">
                  <c:v>6636</c:v>
                </c:pt>
                <c:pt idx="12">
                  <c:v>6538</c:v>
                </c:pt>
                <c:pt idx="13">
                  <c:v>6496</c:v>
                </c:pt>
                <c:pt idx="14">
                  <c:v>6471</c:v>
                </c:pt>
                <c:pt idx="15">
                  <c:v>6632</c:v>
                </c:pt>
                <c:pt idx="16">
                  <c:v>6661</c:v>
                </c:pt>
                <c:pt idx="17">
                  <c:v>6691</c:v>
                </c:pt>
                <c:pt idx="18">
                  <c:v>6612</c:v>
                </c:pt>
                <c:pt idx="19">
                  <c:v>6585</c:v>
                </c:pt>
                <c:pt idx="20">
                  <c:v>6552</c:v>
                </c:pt>
                <c:pt idx="21">
                  <c:v>6451</c:v>
                </c:pt>
                <c:pt idx="22">
                  <c:v>6392</c:v>
                </c:pt>
                <c:pt idx="23">
                  <c:v>6289</c:v>
                </c:pt>
                <c:pt idx="24">
                  <c:v>6245</c:v>
                </c:pt>
                <c:pt idx="25">
                  <c:v>6142</c:v>
                </c:pt>
                <c:pt idx="26">
                  <c:v>6074</c:v>
                </c:pt>
                <c:pt idx="27">
                  <c:v>6039</c:v>
                </c:pt>
                <c:pt idx="28">
                  <c:v>5960</c:v>
                </c:pt>
                <c:pt idx="29">
                  <c:v>5885</c:v>
                </c:pt>
                <c:pt idx="30">
                  <c:v>5773</c:v>
                </c:pt>
                <c:pt idx="31">
                  <c:v>5752</c:v>
                </c:pt>
                <c:pt idx="32">
                  <c:v>5665</c:v>
                </c:pt>
                <c:pt idx="33">
                  <c:v>5640</c:v>
                </c:pt>
                <c:pt idx="34">
                  <c:v>5613</c:v>
                </c:pt>
                <c:pt idx="35">
                  <c:v>5519</c:v>
                </c:pt>
                <c:pt idx="36">
                  <c:v>5507</c:v>
                </c:pt>
                <c:pt idx="37">
                  <c:v>5434</c:v>
                </c:pt>
                <c:pt idx="38">
                  <c:v>5359</c:v>
                </c:pt>
                <c:pt idx="39">
                  <c:v>5344</c:v>
                </c:pt>
                <c:pt idx="40">
                  <c:v>5383</c:v>
                </c:pt>
                <c:pt idx="41">
                  <c:v>5371</c:v>
                </c:pt>
                <c:pt idx="42">
                  <c:v>5413</c:v>
                </c:pt>
                <c:pt idx="43">
                  <c:v>5412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8E6-4371-A771-AD95EB8955B6}"/>
            </c:ext>
          </c:extLst>
        </c:ser>
        <c:ser>
          <c:idx val="1"/>
          <c:order val="1"/>
          <c:tx>
            <c:strRef>
              <c:f>'prognos vindeln'!$C$1</c:f>
              <c:strCache>
                <c:ptCount val="1"/>
                <c:pt idx="0">
                  <c:v>Prognos Vindeln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'prognos vindeln'!$A$2:$A$65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vindeln'!$C$2:$C$65</c:f>
              <c:numCache>
                <c:formatCode>General</c:formatCode>
                <c:ptCount val="64"/>
                <c:pt idx="43">
                  <c:v>5412</c:v>
                </c:pt>
                <c:pt idx="44" formatCode="0">
                  <c:v>5376.8247274066907</c:v>
                </c:pt>
                <c:pt idx="45" formatCode="0">
                  <c:v>5341.87807635847</c:v>
                </c:pt>
                <c:pt idx="46" formatCode="0">
                  <c:v>5307.1585609305075</c:v>
                </c:pt>
                <c:pt idx="47" formatCode="0">
                  <c:v>5272.6647048557397</c:v>
                </c:pt>
                <c:pt idx="48" formatCode="0">
                  <c:v>5238.3950414620922</c:v>
                </c:pt>
                <c:pt idx="49" formatCode="0">
                  <c:v>5204.3481136101209</c:v>
                </c:pt>
                <c:pt idx="50" formatCode="0">
                  <c:v>5170.5224736310547</c:v>
                </c:pt>
                <c:pt idx="51" formatCode="0">
                  <c:v>5136.9166832652372</c:v>
                </c:pt>
                <c:pt idx="52" formatCode="0">
                  <c:v>5103.5293136009777</c:v>
                </c:pt>
                <c:pt idx="53" formatCode="0">
                  <c:v>5070.3589450137906</c:v>
                </c:pt>
                <c:pt idx="54" formatCode="0">
                  <c:v>5037.404167106034</c:v>
                </c:pt>
                <c:pt idx="55" formatCode="0">
                  <c:v>5004.6635786469378</c:v>
                </c:pt>
                <c:pt idx="56" formatCode="0">
                  <c:v>4972.1357875130298</c:v>
                </c:pt>
                <c:pt idx="57" formatCode="0">
                  <c:v>4939.8194106289357</c:v>
                </c:pt>
                <c:pt idx="58" formatCode="0">
                  <c:v>4907.7130739085742</c:v>
                </c:pt>
                <c:pt idx="59" formatCode="0">
                  <c:v>4875.8154121967345</c:v>
                </c:pt>
                <c:pt idx="60" formatCode="0">
                  <c:v>4844.1250692110216</c:v>
                </c:pt>
                <c:pt idx="61" formatCode="0">
                  <c:v>4812.6406974841966</c:v>
                </c:pt>
                <c:pt idx="62" formatCode="0">
                  <c:v>4781.3609583068765</c:v>
                </c:pt>
                <c:pt idx="63" formatCode="0">
                  <c:v>4750.2845216706146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8E6-4371-A771-AD95EB8955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7700136"/>
        <c:axId val="897702432"/>
      </c:lineChart>
      <c:lineChart>
        <c:grouping val="standard"/>
        <c:varyColors val="0"/>
        <c:ser>
          <c:idx val="2"/>
          <c:order val="2"/>
          <c:tx>
            <c:strRef>
              <c:f>'prognos vindeln'!$D$1</c:f>
              <c:strCache>
                <c:ptCount val="1"/>
                <c:pt idx="0">
                  <c:v>Västerbotten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'prognos vindeln'!$A$2:$A$65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vindeln'!$D$2:$D$65</c:f>
              <c:numCache>
                <c:formatCode>0</c:formatCode>
                <c:ptCount val="64"/>
                <c:pt idx="0">
                  <c:v>234875</c:v>
                </c:pt>
                <c:pt idx="1">
                  <c:v>236397</c:v>
                </c:pt>
                <c:pt idx="2">
                  <c:v>237705</c:v>
                </c:pt>
                <c:pt idx="3">
                  <c:v>239247</c:v>
                </c:pt>
                <c:pt idx="4">
                  <c:v>240601</c:v>
                </c:pt>
                <c:pt idx="5">
                  <c:v>241898</c:v>
                </c:pt>
                <c:pt idx="6">
                  <c:v>243856</c:v>
                </c:pt>
                <c:pt idx="7">
                  <c:v>244789</c:v>
                </c:pt>
                <c:pt idx="8">
                  <c:v>245055</c:v>
                </c:pt>
                <c:pt idx="9">
                  <c:v>245252</c:v>
                </c:pt>
                <c:pt idx="10">
                  <c:v>245181</c:v>
                </c:pt>
                <c:pt idx="11">
                  <c:v>245255</c:v>
                </c:pt>
                <c:pt idx="12">
                  <c:v>245204</c:v>
                </c:pt>
                <c:pt idx="13">
                  <c:v>245703</c:v>
                </c:pt>
                <c:pt idx="14">
                  <c:v>247521</c:v>
                </c:pt>
                <c:pt idx="15">
                  <c:v>250134</c:v>
                </c:pt>
                <c:pt idx="16">
                  <c:v>251968</c:v>
                </c:pt>
                <c:pt idx="17">
                  <c:v>253835</c:v>
                </c:pt>
                <c:pt idx="18">
                  <c:v>255987</c:v>
                </c:pt>
                <c:pt idx="19">
                  <c:v>258171</c:v>
                </c:pt>
                <c:pt idx="20">
                  <c:v>259775</c:v>
                </c:pt>
                <c:pt idx="21">
                  <c:v>260472</c:v>
                </c:pt>
                <c:pt idx="22">
                  <c:v>259895</c:v>
                </c:pt>
                <c:pt idx="23">
                  <c:v>259163</c:v>
                </c:pt>
                <c:pt idx="24">
                  <c:v>257803</c:v>
                </c:pt>
                <c:pt idx="25">
                  <c:v>256710</c:v>
                </c:pt>
                <c:pt idx="26">
                  <c:v>255640</c:v>
                </c:pt>
                <c:pt idx="27">
                  <c:v>254818</c:v>
                </c:pt>
                <c:pt idx="28">
                  <c:v>255230</c:v>
                </c:pt>
                <c:pt idx="29">
                  <c:v>255956</c:v>
                </c:pt>
                <c:pt idx="30">
                  <c:v>256875</c:v>
                </c:pt>
                <c:pt idx="31">
                  <c:v>257652</c:v>
                </c:pt>
                <c:pt idx="32">
                  <c:v>257581</c:v>
                </c:pt>
                <c:pt idx="33">
                  <c:v>257593</c:v>
                </c:pt>
                <c:pt idx="34">
                  <c:v>257812</c:v>
                </c:pt>
                <c:pt idx="35">
                  <c:v>258548</c:v>
                </c:pt>
                <c:pt idx="36">
                  <c:v>259286</c:v>
                </c:pt>
                <c:pt idx="37">
                  <c:v>259667</c:v>
                </c:pt>
                <c:pt idx="38">
                  <c:v>260217</c:v>
                </c:pt>
                <c:pt idx="39">
                  <c:v>261112</c:v>
                </c:pt>
                <c:pt idx="40">
                  <c:v>262362</c:v>
                </c:pt>
                <c:pt idx="41">
                  <c:v>263378</c:v>
                </c:pt>
                <c:pt idx="42">
                  <c:v>265881</c:v>
                </c:pt>
                <c:pt idx="43">
                  <c:v>268465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8E6-4371-A771-AD95EB8955B6}"/>
            </c:ext>
          </c:extLst>
        </c:ser>
        <c:ser>
          <c:idx val="3"/>
          <c:order val="3"/>
          <c:tx>
            <c:strRef>
              <c:f>'prognos vindeln'!$E$1</c:f>
              <c:strCache>
                <c:ptCount val="1"/>
                <c:pt idx="0">
                  <c:v>Prognos Västerbotten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'prognos vindeln'!$A$2:$A$65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vindeln'!$E$2:$E$65</c:f>
              <c:numCache>
                <c:formatCode>General</c:formatCode>
                <c:ptCount val="64"/>
                <c:pt idx="43" formatCode="0">
                  <c:v>268465</c:v>
                </c:pt>
                <c:pt idx="44" formatCode="0">
                  <c:v>269302.96621011634</c:v>
                </c:pt>
                <c:pt idx="45" formatCode="0">
                  <c:v>270143.54798415833</c:v>
                </c:pt>
                <c:pt idx="46" formatCode="0">
                  <c:v>270986.75348614808</c:v>
                </c:pt>
                <c:pt idx="47" formatCode="0">
                  <c:v>271832.59090559016</c:v>
                </c:pt>
                <c:pt idx="48" formatCode="0">
                  <c:v>272681.06845755136</c:v>
                </c:pt>
                <c:pt idx="49" formatCode="0">
                  <c:v>273532.1943827403</c:v>
                </c:pt>
                <c:pt idx="50" formatCode="0">
                  <c:v>274385.97694758757</c:v>
                </c:pt>
                <c:pt idx="51" formatCode="0">
                  <c:v>275242.42444432579</c:v>
                </c:pt>
                <c:pt idx="52" formatCode="0">
                  <c:v>276101.54519107065</c:v>
                </c:pt>
                <c:pt idx="53" formatCode="0">
                  <c:v>276963.34753190097</c:v>
                </c:pt>
                <c:pt idx="54" formatCode="0">
                  <c:v>277827.83983694058</c:v>
                </c:pt>
                <c:pt idx="55" formatCode="0">
                  <c:v>278695.03050243872</c:v>
                </c:pt>
                <c:pt idx="56" formatCode="0">
                  <c:v>279564.92795085249</c:v>
                </c:pt>
                <c:pt idx="57" formatCode="0">
                  <c:v>280437.54063092783</c:v>
                </c:pt>
                <c:pt idx="58" formatCode="0">
                  <c:v>281312.87701778219</c:v>
                </c:pt>
                <c:pt idx="59" formatCode="0">
                  <c:v>282190.94561298646</c:v>
                </c:pt>
                <c:pt idx="60" formatCode="0">
                  <c:v>283071.75494464778</c:v>
                </c:pt>
                <c:pt idx="61" formatCode="0">
                  <c:v>283955.3135674923</c:v>
                </c:pt>
                <c:pt idx="62" formatCode="0">
                  <c:v>284841.63006294816</c:v>
                </c:pt>
                <c:pt idx="63" formatCode="0">
                  <c:v>285730.71303922881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8E6-4371-A771-AD95EB8955B6}"/>
            </c:ext>
          </c:extLst>
        </c:ser>
        <c:ser>
          <c:idx val="4"/>
          <c:order val="4"/>
          <c:tx>
            <c:strRef>
              <c:f>'prognos vindeln'!$F$1</c:f>
              <c:strCache>
                <c:ptCount val="1"/>
                <c:pt idx="0">
                  <c:v>Mindre kommuner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'prognos vindeln'!$A$2:$A$65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vindeln'!$F$2:$F$65</c:f>
              <c:numCache>
                <c:formatCode>0</c:formatCode>
                <c:ptCount val="64"/>
                <c:pt idx="0">
                  <c:v>88778</c:v>
                </c:pt>
                <c:pt idx="1">
                  <c:v>88615</c:v>
                </c:pt>
                <c:pt idx="2">
                  <c:v>88500</c:v>
                </c:pt>
                <c:pt idx="3">
                  <c:v>88477</c:v>
                </c:pt>
                <c:pt idx="4">
                  <c:v>88333</c:v>
                </c:pt>
                <c:pt idx="5">
                  <c:v>88321</c:v>
                </c:pt>
                <c:pt idx="6">
                  <c:v>88558</c:v>
                </c:pt>
                <c:pt idx="7">
                  <c:v>88381</c:v>
                </c:pt>
                <c:pt idx="8">
                  <c:v>87957</c:v>
                </c:pt>
                <c:pt idx="9">
                  <c:v>87288.000000000015</c:v>
                </c:pt>
                <c:pt idx="10">
                  <c:v>86660</c:v>
                </c:pt>
                <c:pt idx="11">
                  <c:v>85865</c:v>
                </c:pt>
                <c:pt idx="12">
                  <c:v>85239</c:v>
                </c:pt>
                <c:pt idx="13">
                  <c:v>84796</c:v>
                </c:pt>
                <c:pt idx="14">
                  <c:v>84668</c:v>
                </c:pt>
                <c:pt idx="15">
                  <c:v>85410</c:v>
                </c:pt>
                <c:pt idx="16">
                  <c:v>85452</c:v>
                </c:pt>
                <c:pt idx="17">
                  <c:v>85616.999999999985</c:v>
                </c:pt>
                <c:pt idx="18">
                  <c:v>85341</c:v>
                </c:pt>
                <c:pt idx="19">
                  <c:v>85166</c:v>
                </c:pt>
                <c:pt idx="20">
                  <c:v>84704.000000000015</c:v>
                </c:pt>
                <c:pt idx="21">
                  <c:v>83787</c:v>
                </c:pt>
                <c:pt idx="22">
                  <c:v>82724</c:v>
                </c:pt>
                <c:pt idx="23">
                  <c:v>81890</c:v>
                </c:pt>
                <c:pt idx="24">
                  <c:v>80787</c:v>
                </c:pt>
                <c:pt idx="25">
                  <c:v>79740</c:v>
                </c:pt>
                <c:pt idx="26">
                  <c:v>78652</c:v>
                </c:pt>
                <c:pt idx="27">
                  <c:v>77777</c:v>
                </c:pt>
                <c:pt idx="28">
                  <c:v>76892</c:v>
                </c:pt>
                <c:pt idx="29">
                  <c:v>76267</c:v>
                </c:pt>
                <c:pt idx="30">
                  <c:v>75699</c:v>
                </c:pt>
                <c:pt idx="31">
                  <c:v>74984</c:v>
                </c:pt>
                <c:pt idx="32">
                  <c:v>74380</c:v>
                </c:pt>
                <c:pt idx="33">
                  <c:v>73732</c:v>
                </c:pt>
                <c:pt idx="34">
                  <c:v>73222</c:v>
                </c:pt>
                <c:pt idx="35">
                  <c:v>72703</c:v>
                </c:pt>
                <c:pt idx="36">
                  <c:v>72171.999999999985</c:v>
                </c:pt>
                <c:pt idx="37">
                  <c:v>71622</c:v>
                </c:pt>
                <c:pt idx="38">
                  <c:v>71149</c:v>
                </c:pt>
                <c:pt idx="39">
                  <c:v>70775</c:v>
                </c:pt>
                <c:pt idx="40">
                  <c:v>70725</c:v>
                </c:pt>
                <c:pt idx="41">
                  <c:v>70570</c:v>
                </c:pt>
                <c:pt idx="42">
                  <c:v>70722.999999999985</c:v>
                </c:pt>
                <c:pt idx="43">
                  <c:v>70662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8E6-4371-A771-AD95EB8955B6}"/>
            </c:ext>
          </c:extLst>
        </c:ser>
        <c:ser>
          <c:idx val="5"/>
          <c:order val="5"/>
          <c:tx>
            <c:strRef>
              <c:f>'prognos vindeln'!$G$1</c:f>
              <c:strCache>
                <c:ptCount val="1"/>
                <c:pt idx="0">
                  <c:v>Prognos mindre kommuner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'prognos vindeln'!$A$2:$A$65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vindeln'!$G$2:$G$65</c:f>
              <c:numCache>
                <c:formatCode>General</c:formatCode>
                <c:ptCount val="64"/>
                <c:pt idx="43" formatCode="0">
                  <c:v>70662</c:v>
                </c:pt>
                <c:pt idx="44" formatCode="0">
                  <c:v>70288.811722741899</c:v>
                </c:pt>
                <c:pt idx="45" formatCode="0">
                  <c:v>69917.594370313032</c:v>
                </c:pt>
                <c:pt idx="46" formatCode="0">
                  <c:v>69548.337533638609</c:v>
                </c:pt>
                <c:pt idx="47" formatCode="0">
                  <c:v>69181.03085861748</c:v>
                </c:pt>
                <c:pt idx="48" formatCode="0">
                  <c:v>68815.664045831727</c:v>
                </c:pt>
                <c:pt idx="49" formatCode="0">
                  <c:v>68452.226850257925</c:v>
                </c:pt>
                <c:pt idx="50" formatCode="0">
                  <c:v>68090.709080979839</c:v>
                </c:pt>
                <c:pt idx="51" formatCode="0">
                  <c:v>67731.100600902661</c:v>
                </c:pt>
                <c:pt idx="52" formatCode="0">
                  <c:v>67373.391326468787</c:v>
                </c:pt>
                <c:pt idx="53" formatCode="0">
                  <c:v>67017.571227375069</c:v>
                </c:pt>
                <c:pt idx="54" formatCode="0">
                  <c:v>66663.630326291517</c:v>
                </c:pt>
                <c:pt idx="55" formatCode="0">
                  <c:v>66311.558698581575</c:v>
                </c:pt>
                <c:pt idx="56" formatCode="0">
                  <c:v>65961.346472023841</c:v>
                </c:pt>
                <c:pt idx="57" formatCode="0">
                  <c:v>65612.983826535186</c:v>
                </c:pt>
                <c:pt idx="58" formatCode="0">
                  <c:v>65266.460993895467</c:v>
                </c:pt>
                <c:pt idx="59" formatCode="0">
                  <c:v>64921.768257473566</c:v>
                </c:pt>
                <c:pt idx="60" formatCode="0">
                  <c:v>64578.895951954946</c:v>
                </c:pt>
                <c:pt idx="61" formatCode="0">
                  <c:v>64237.834463070685</c:v>
                </c:pt>
                <c:pt idx="62" formatCode="0">
                  <c:v>63898.574227327794</c:v>
                </c:pt>
                <c:pt idx="63" formatCode="0">
                  <c:v>63561.105731741118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8E6-4371-A771-AD95EB8955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4880040"/>
        <c:axId val="784876760"/>
      </c:lineChart>
      <c:catAx>
        <c:axId val="897700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97702432"/>
        <c:crosses val="autoZero"/>
        <c:auto val="1"/>
        <c:lblAlgn val="ctr"/>
        <c:lblOffset val="100"/>
        <c:noMultiLvlLbl val="0"/>
      </c:catAx>
      <c:valAx>
        <c:axId val="897702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97700136"/>
        <c:crosses val="autoZero"/>
        <c:crossBetween val="between"/>
      </c:valAx>
      <c:valAx>
        <c:axId val="784876760"/>
        <c:scaling>
          <c:orientation val="minMax"/>
        </c:scaling>
        <c:delete val="0"/>
        <c:axPos val="r"/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84880040"/>
        <c:crosses val="max"/>
        <c:crossBetween val="between"/>
      </c:valAx>
      <c:catAx>
        <c:axId val="7848800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848767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VIndeln!$B$22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VIndeln!$A$23:$A$38</c:f>
              <c:strCache>
                <c:ptCount val="15"/>
                <c:pt idx="0">
                  <c:v>B+C tillverkning och utvinning</c:v>
                </c:pt>
                <c:pt idx="1">
                  <c:v>Q vård och omsorg; sociala tjänster</c:v>
                </c:pt>
                <c:pt idx="2">
                  <c:v>P utbildning </c:v>
                </c:pt>
                <c:pt idx="3">
                  <c:v>A jordbruk, skogsbruk och fiske</c:v>
                </c:pt>
                <c:pt idx="4">
                  <c:v>H transport och magasinering</c:v>
                </c:pt>
                <c:pt idx="5">
                  <c:v>M+N företagstjänster</c:v>
                </c:pt>
                <c:pt idx="6">
                  <c:v>G handel</c:v>
                </c:pt>
                <c:pt idx="7">
                  <c:v>F byggverksamhet</c:v>
                </c:pt>
                <c:pt idx="8">
                  <c:v>O offentlig förvaltning och försvar</c:v>
                </c:pt>
                <c:pt idx="9">
                  <c:v>R+S+T+U kulturella och personliga tjänster m.m.</c:v>
                </c:pt>
                <c:pt idx="10">
                  <c:v>I hotell- och restaurangverksamhet</c:v>
                </c:pt>
                <c:pt idx="11">
                  <c:v>J information och kommunikation</c:v>
                </c:pt>
                <c:pt idx="12">
                  <c:v>L fastighetsverksamhet</c:v>
                </c:pt>
                <c:pt idx="13">
                  <c:v>K finans- och försäkringsverksamhet</c:v>
                </c:pt>
                <c:pt idx="14">
                  <c:v>D+E energiförsörjning; miljöverksamhet</c:v>
                </c:pt>
              </c:strCache>
            </c:strRef>
          </c:cat>
          <c:val>
            <c:numRef>
              <c:f>VIndeln!$B$23:$B$38</c:f>
              <c:numCache>
                <c:formatCode>0</c:formatCode>
                <c:ptCount val="15"/>
                <c:pt idx="0">
                  <c:v>99</c:v>
                </c:pt>
                <c:pt idx="1">
                  <c:v>436</c:v>
                </c:pt>
                <c:pt idx="2">
                  <c:v>226</c:v>
                </c:pt>
                <c:pt idx="3">
                  <c:v>46</c:v>
                </c:pt>
                <c:pt idx="4">
                  <c:v>17</c:v>
                </c:pt>
                <c:pt idx="5">
                  <c:v>68</c:v>
                </c:pt>
                <c:pt idx="6">
                  <c:v>74</c:v>
                </c:pt>
                <c:pt idx="7">
                  <c:v>5</c:v>
                </c:pt>
                <c:pt idx="8">
                  <c:v>54</c:v>
                </c:pt>
                <c:pt idx="9">
                  <c:v>47</c:v>
                </c:pt>
                <c:pt idx="10">
                  <c:v>26</c:v>
                </c:pt>
                <c:pt idx="11">
                  <c:v>6</c:v>
                </c:pt>
                <c:pt idx="12">
                  <c:v>6</c:v>
                </c:pt>
                <c:pt idx="13">
                  <c:v>5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F3-D848-A386-8F95D8F95AB5}"/>
            </c:ext>
          </c:extLst>
        </c:ser>
        <c:ser>
          <c:idx val="1"/>
          <c:order val="1"/>
          <c:tx>
            <c:strRef>
              <c:f>VIndeln!$C$22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rgbClr val="F49014"/>
            </a:solidFill>
            <a:ln>
              <a:noFill/>
            </a:ln>
            <a:effectLst/>
          </c:spPr>
          <c:invertIfNegative val="0"/>
          <c:cat>
            <c:strRef>
              <c:f>VIndeln!$A$23:$A$38</c:f>
              <c:strCache>
                <c:ptCount val="15"/>
                <c:pt idx="0">
                  <c:v>B+C tillverkning och utvinning</c:v>
                </c:pt>
                <c:pt idx="1">
                  <c:v>Q vård och omsorg; sociala tjänster</c:v>
                </c:pt>
                <c:pt idx="2">
                  <c:v>P utbildning </c:v>
                </c:pt>
                <c:pt idx="3">
                  <c:v>A jordbruk, skogsbruk och fiske</c:v>
                </c:pt>
                <c:pt idx="4">
                  <c:v>H transport och magasinering</c:v>
                </c:pt>
                <c:pt idx="5">
                  <c:v>M+N företagstjänster</c:v>
                </c:pt>
                <c:pt idx="6">
                  <c:v>G handel</c:v>
                </c:pt>
                <c:pt idx="7">
                  <c:v>F byggverksamhet</c:v>
                </c:pt>
                <c:pt idx="8">
                  <c:v>O offentlig förvaltning och försvar</c:v>
                </c:pt>
                <c:pt idx="9">
                  <c:v>R+S+T+U kulturella och personliga tjänster m.m.</c:v>
                </c:pt>
                <c:pt idx="10">
                  <c:v>I hotell- och restaurangverksamhet</c:v>
                </c:pt>
                <c:pt idx="11">
                  <c:v>J information och kommunikation</c:v>
                </c:pt>
                <c:pt idx="12">
                  <c:v>L fastighetsverksamhet</c:v>
                </c:pt>
                <c:pt idx="13">
                  <c:v>K finans- och försäkringsverksamhet</c:v>
                </c:pt>
                <c:pt idx="14">
                  <c:v>D+E energiförsörjning; miljöverksamhet</c:v>
                </c:pt>
              </c:strCache>
            </c:strRef>
          </c:cat>
          <c:val>
            <c:numRef>
              <c:f>VIndeln!$C$23:$C$38</c:f>
              <c:numCache>
                <c:formatCode>0</c:formatCode>
                <c:ptCount val="15"/>
                <c:pt idx="0">
                  <c:v>498</c:v>
                </c:pt>
                <c:pt idx="1">
                  <c:v>131</c:v>
                </c:pt>
                <c:pt idx="2">
                  <c:v>52</c:v>
                </c:pt>
                <c:pt idx="3">
                  <c:v>222</c:v>
                </c:pt>
                <c:pt idx="4">
                  <c:v>130</c:v>
                </c:pt>
                <c:pt idx="5">
                  <c:v>77</c:v>
                </c:pt>
                <c:pt idx="6">
                  <c:v>62</c:v>
                </c:pt>
                <c:pt idx="7">
                  <c:v>113</c:v>
                </c:pt>
                <c:pt idx="8">
                  <c:v>32</c:v>
                </c:pt>
                <c:pt idx="9">
                  <c:v>21</c:v>
                </c:pt>
                <c:pt idx="10">
                  <c:v>11</c:v>
                </c:pt>
                <c:pt idx="11">
                  <c:v>22</c:v>
                </c:pt>
                <c:pt idx="12">
                  <c:v>20</c:v>
                </c:pt>
                <c:pt idx="13">
                  <c:v>1</c:v>
                </c:pt>
                <c:pt idx="1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F3-D848-A386-8F95D8F95A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55843968"/>
        <c:axId val="955848560"/>
      </c:barChart>
      <c:catAx>
        <c:axId val="95584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55848560"/>
        <c:crosses val="autoZero"/>
        <c:auto val="1"/>
        <c:lblAlgn val="ctr"/>
        <c:lblOffset val="100"/>
        <c:noMultiLvlLbl val="0"/>
      </c:catAx>
      <c:valAx>
        <c:axId val="955848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5584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VIndeln!$E$42</c:f>
              <c:strCache>
                <c:ptCount val="1"/>
                <c:pt idx="0">
                  <c:v>Andel Kvinnor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VIndeln!$A$43:$A$58</c:f>
              <c:strCache>
                <c:ptCount val="15"/>
                <c:pt idx="0">
                  <c:v>K finans- och försäkringsverksamhet</c:v>
                </c:pt>
                <c:pt idx="1">
                  <c:v>P utbildning </c:v>
                </c:pt>
                <c:pt idx="2">
                  <c:v>Q vård och omsorg; sociala tjänster</c:v>
                </c:pt>
                <c:pt idx="3">
                  <c:v>I hotell- och restaurangverksamhet</c:v>
                </c:pt>
                <c:pt idx="4">
                  <c:v>R+S+T+U kulturella och personliga tjänster m.m.</c:v>
                </c:pt>
                <c:pt idx="5">
                  <c:v>O offentlig förvaltning och försvar</c:v>
                </c:pt>
                <c:pt idx="6">
                  <c:v>G handel</c:v>
                </c:pt>
                <c:pt idx="7">
                  <c:v>M+N företagstjänster</c:v>
                </c:pt>
                <c:pt idx="8">
                  <c:v>L fastighetsverksamhet</c:v>
                </c:pt>
                <c:pt idx="9">
                  <c:v>J information och kommunikation</c:v>
                </c:pt>
                <c:pt idx="10">
                  <c:v>A jordbruk, skogsbruk och fiske</c:v>
                </c:pt>
                <c:pt idx="11">
                  <c:v>B+C tillverkning och utvinning</c:v>
                </c:pt>
                <c:pt idx="12">
                  <c:v>H transport och magasinering</c:v>
                </c:pt>
                <c:pt idx="13">
                  <c:v>F byggverksamhet</c:v>
                </c:pt>
                <c:pt idx="14">
                  <c:v>D+E energiförsörjning; miljöverksamhet</c:v>
                </c:pt>
              </c:strCache>
            </c:strRef>
          </c:cat>
          <c:val>
            <c:numRef>
              <c:f>VIndeln!$E$43:$E$58</c:f>
              <c:numCache>
                <c:formatCode>0%</c:formatCode>
                <c:ptCount val="15"/>
                <c:pt idx="0">
                  <c:v>0.83333333333333337</c:v>
                </c:pt>
                <c:pt idx="1">
                  <c:v>0.81294964028776984</c:v>
                </c:pt>
                <c:pt idx="2">
                  <c:v>0.76895943562610225</c:v>
                </c:pt>
                <c:pt idx="3">
                  <c:v>0.70270270270270274</c:v>
                </c:pt>
                <c:pt idx="4">
                  <c:v>0.69117647058823528</c:v>
                </c:pt>
                <c:pt idx="5">
                  <c:v>0.62790697674418605</c:v>
                </c:pt>
                <c:pt idx="6">
                  <c:v>0.54411764705882348</c:v>
                </c:pt>
                <c:pt idx="7">
                  <c:v>0.4689655172413793</c:v>
                </c:pt>
                <c:pt idx="8">
                  <c:v>0.23076923076923078</c:v>
                </c:pt>
                <c:pt idx="9">
                  <c:v>0.21428571428571427</c:v>
                </c:pt>
                <c:pt idx="10">
                  <c:v>0.17164179104477612</c:v>
                </c:pt>
                <c:pt idx="11">
                  <c:v>0.16582914572864321</c:v>
                </c:pt>
                <c:pt idx="12">
                  <c:v>0.11564625850340136</c:v>
                </c:pt>
                <c:pt idx="13">
                  <c:v>4.2372881355932202E-2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40-7A40-AFC4-94462FBFD1F9}"/>
            </c:ext>
          </c:extLst>
        </c:ser>
        <c:ser>
          <c:idx val="1"/>
          <c:order val="1"/>
          <c:tx>
            <c:strRef>
              <c:f>VIndeln!$F$42</c:f>
              <c:strCache>
                <c:ptCount val="1"/>
                <c:pt idx="0">
                  <c:v>Andel män</c:v>
                </c:pt>
              </c:strCache>
            </c:strRef>
          </c:tx>
          <c:spPr>
            <a:solidFill>
              <a:srgbClr val="FF9300"/>
            </a:solidFill>
            <a:ln>
              <a:noFill/>
            </a:ln>
            <a:effectLst/>
          </c:spPr>
          <c:invertIfNegative val="0"/>
          <c:cat>
            <c:strRef>
              <c:f>VIndeln!$A$43:$A$58</c:f>
              <c:strCache>
                <c:ptCount val="15"/>
                <c:pt idx="0">
                  <c:v>K finans- och försäkringsverksamhet</c:v>
                </c:pt>
                <c:pt idx="1">
                  <c:v>P utbildning </c:v>
                </c:pt>
                <c:pt idx="2">
                  <c:v>Q vård och omsorg; sociala tjänster</c:v>
                </c:pt>
                <c:pt idx="3">
                  <c:v>I hotell- och restaurangverksamhet</c:v>
                </c:pt>
                <c:pt idx="4">
                  <c:v>R+S+T+U kulturella och personliga tjänster m.m.</c:v>
                </c:pt>
                <c:pt idx="5">
                  <c:v>O offentlig förvaltning och försvar</c:v>
                </c:pt>
                <c:pt idx="6">
                  <c:v>G handel</c:v>
                </c:pt>
                <c:pt idx="7">
                  <c:v>M+N företagstjänster</c:v>
                </c:pt>
                <c:pt idx="8">
                  <c:v>L fastighetsverksamhet</c:v>
                </c:pt>
                <c:pt idx="9">
                  <c:v>J information och kommunikation</c:v>
                </c:pt>
                <c:pt idx="10">
                  <c:v>A jordbruk, skogsbruk och fiske</c:v>
                </c:pt>
                <c:pt idx="11">
                  <c:v>B+C tillverkning och utvinning</c:v>
                </c:pt>
                <c:pt idx="12">
                  <c:v>H transport och magasinering</c:v>
                </c:pt>
                <c:pt idx="13">
                  <c:v>F byggverksamhet</c:v>
                </c:pt>
                <c:pt idx="14">
                  <c:v>D+E energiförsörjning; miljöverksamhet</c:v>
                </c:pt>
              </c:strCache>
            </c:strRef>
          </c:cat>
          <c:val>
            <c:numRef>
              <c:f>VIndeln!$F$43:$F$58</c:f>
              <c:numCache>
                <c:formatCode>0%</c:formatCode>
                <c:ptCount val="15"/>
                <c:pt idx="0">
                  <c:v>0.16666666666666666</c:v>
                </c:pt>
                <c:pt idx="1">
                  <c:v>0.18705035971223022</c:v>
                </c:pt>
                <c:pt idx="2">
                  <c:v>0.23104056437389769</c:v>
                </c:pt>
                <c:pt idx="3">
                  <c:v>0.29729729729729731</c:v>
                </c:pt>
                <c:pt idx="4">
                  <c:v>0.30882352941176472</c:v>
                </c:pt>
                <c:pt idx="5">
                  <c:v>0.37209302325581395</c:v>
                </c:pt>
                <c:pt idx="6">
                  <c:v>0.45588235294117646</c:v>
                </c:pt>
                <c:pt idx="7">
                  <c:v>0.53103448275862064</c:v>
                </c:pt>
                <c:pt idx="8">
                  <c:v>0.76923076923076927</c:v>
                </c:pt>
                <c:pt idx="9">
                  <c:v>0.7857142857142857</c:v>
                </c:pt>
                <c:pt idx="10">
                  <c:v>0.82835820895522383</c:v>
                </c:pt>
                <c:pt idx="11">
                  <c:v>0.83417085427135673</c:v>
                </c:pt>
                <c:pt idx="12">
                  <c:v>0.88435374149659862</c:v>
                </c:pt>
                <c:pt idx="13">
                  <c:v>0.9576271186440678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40-7A40-AFC4-94462FBFD1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4360864"/>
        <c:axId val="754357256"/>
      </c:barChart>
      <c:catAx>
        <c:axId val="754360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54357256"/>
        <c:crosses val="autoZero"/>
        <c:auto val="1"/>
        <c:lblAlgn val="ctr"/>
        <c:lblOffset val="100"/>
        <c:noMultiLvlLbl val="0"/>
      </c:catAx>
      <c:valAx>
        <c:axId val="754357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54360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VIndeln!$B$62</c:f>
              <c:strCache>
                <c:ptCount val="1"/>
                <c:pt idx="0">
                  <c:v>Andel kvinnor kommunen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VIndeln!$A$63:$A$78</c:f>
              <c:strCache>
                <c:ptCount val="15"/>
                <c:pt idx="0">
                  <c:v>K finans- och försäkringsverksamhet</c:v>
                </c:pt>
                <c:pt idx="1">
                  <c:v>P utbildning </c:v>
                </c:pt>
                <c:pt idx="2">
                  <c:v>Q vård och omsorg; sociala tjänster</c:v>
                </c:pt>
                <c:pt idx="3">
                  <c:v>I hotell- och restaurangverksamhet</c:v>
                </c:pt>
                <c:pt idx="4">
                  <c:v>R+S+T+U kulturella och personliga tjänster m.m.</c:v>
                </c:pt>
                <c:pt idx="5">
                  <c:v>O offentlig förvaltning och försvar</c:v>
                </c:pt>
                <c:pt idx="6">
                  <c:v>G handel</c:v>
                </c:pt>
                <c:pt idx="7">
                  <c:v>M+N företagstjänster</c:v>
                </c:pt>
                <c:pt idx="8">
                  <c:v>L fastighetsverksamhet</c:v>
                </c:pt>
                <c:pt idx="9">
                  <c:v>J information och kommunikation</c:v>
                </c:pt>
                <c:pt idx="10">
                  <c:v>A jordbruk, skogsbruk och fiske</c:v>
                </c:pt>
                <c:pt idx="11">
                  <c:v>B+C tillverkning och utvinning</c:v>
                </c:pt>
                <c:pt idx="12">
                  <c:v>H transport och magasinering</c:v>
                </c:pt>
                <c:pt idx="13">
                  <c:v>F byggverksamhet</c:v>
                </c:pt>
                <c:pt idx="14">
                  <c:v>D+E energiförsörjning; miljöverksamhet</c:v>
                </c:pt>
              </c:strCache>
            </c:strRef>
          </c:cat>
          <c:val>
            <c:numRef>
              <c:f>VIndeln!$B$63:$B$78</c:f>
              <c:numCache>
                <c:formatCode>0%</c:formatCode>
                <c:ptCount val="15"/>
                <c:pt idx="0">
                  <c:v>0.83333333333333337</c:v>
                </c:pt>
                <c:pt idx="1">
                  <c:v>0.81294964028776984</c:v>
                </c:pt>
                <c:pt idx="2">
                  <c:v>0.76895943562610225</c:v>
                </c:pt>
                <c:pt idx="3">
                  <c:v>0.70270270270270274</c:v>
                </c:pt>
                <c:pt idx="4">
                  <c:v>0.69117647058823528</c:v>
                </c:pt>
                <c:pt idx="5">
                  <c:v>0.62790697674418605</c:v>
                </c:pt>
                <c:pt idx="6">
                  <c:v>0.54411764705882348</c:v>
                </c:pt>
                <c:pt idx="7">
                  <c:v>0.4689655172413793</c:v>
                </c:pt>
                <c:pt idx="8">
                  <c:v>0.23076923076923078</c:v>
                </c:pt>
                <c:pt idx="9">
                  <c:v>0.21428571428571427</c:v>
                </c:pt>
                <c:pt idx="10">
                  <c:v>0.17164179104477612</c:v>
                </c:pt>
                <c:pt idx="11">
                  <c:v>0.16582914572864321</c:v>
                </c:pt>
                <c:pt idx="12">
                  <c:v>0.11564625850340136</c:v>
                </c:pt>
                <c:pt idx="13">
                  <c:v>4.2372881355932202E-2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3D-EE49-9D59-C8C6E9EF2064}"/>
            </c:ext>
          </c:extLst>
        </c:ser>
        <c:ser>
          <c:idx val="1"/>
          <c:order val="1"/>
          <c:tx>
            <c:strRef>
              <c:f>VIndeln!$C$62</c:f>
              <c:strCache>
                <c:ptCount val="1"/>
                <c:pt idx="0">
                  <c:v>Andel män kommunen</c:v>
                </c:pt>
              </c:strCache>
            </c:strRef>
          </c:tx>
          <c:spPr>
            <a:solidFill>
              <a:srgbClr val="FF9300"/>
            </a:solidFill>
            <a:ln>
              <a:noFill/>
            </a:ln>
            <a:effectLst/>
          </c:spPr>
          <c:invertIfNegative val="0"/>
          <c:cat>
            <c:strRef>
              <c:f>VIndeln!$A$63:$A$78</c:f>
              <c:strCache>
                <c:ptCount val="15"/>
                <c:pt idx="0">
                  <c:v>K finans- och försäkringsverksamhet</c:v>
                </c:pt>
                <c:pt idx="1">
                  <c:v>P utbildning </c:v>
                </c:pt>
                <c:pt idx="2">
                  <c:v>Q vård och omsorg; sociala tjänster</c:v>
                </c:pt>
                <c:pt idx="3">
                  <c:v>I hotell- och restaurangverksamhet</c:v>
                </c:pt>
                <c:pt idx="4">
                  <c:v>R+S+T+U kulturella och personliga tjänster m.m.</c:v>
                </c:pt>
                <c:pt idx="5">
                  <c:v>O offentlig förvaltning och försvar</c:v>
                </c:pt>
                <c:pt idx="6">
                  <c:v>G handel</c:v>
                </c:pt>
                <c:pt idx="7">
                  <c:v>M+N företagstjänster</c:v>
                </c:pt>
                <c:pt idx="8">
                  <c:v>L fastighetsverksamhet</c:v>
                </c:pt>
                <c:pt idx="9">
                  <c:v>J information och kommunikation</c:v>
                </c:pt>
                <c:pt idx="10">
                  <c:v>A jordbruk, skogsbruk och fiske</c:v>
                </c:pt>
                <c:pt idx="11">
                  <c:v>B+C tillverkning och utvinning</c:v>
                </c:pt>
                <c:pt idx="12">
                  <c:v>H transport och magasinering</c:v>
                </c:pt>
                <c:pt idx="13">
                  <c:v>F byggverksamhet</c:v>
                </c:pt>
                <c:pt idx="14">
                  <c:v>D+E energiförsörjning; miljöverksamhet</c:v>
                </c:pt>
              </c:strCache>
            </c:strRef>
          </c:cat>
          <c:val>
            <c:numRef>
              <c:f>VIndeln!$C$63:$C$78</c:f>
              <c:numCache>
                <c:formatCode>0%</c:formatCode>
                <c:ptCount val="15"/>
                <c:pt idx="0">
                  <c:v>0.16666666666666666</c:v>
                </c:pt>
                <c:pt idx="1">
                  <c:v>0.18705035971223022</c:v>
                </c:pt>
                <c:pt idx="2">
                  <c:v>0.23104056437389769</c:v>
                </c:pt>
                <c:pt idx="3">
                  <c:v>0.29729729729729731</c:v>
                </c:pt>
                <c:pt idx="4">
                  <c:v>0.30882352941176472</c:v>
                </c:pt>
                <c:pt idx="5">
                  <c:v>0.37209302325581395</c:v>
                </c:pt>
                <c:pt idx="6">
                  <c:v>0.45588235294117646</c:v>
                </c:pt>
                <c:pt idx="7">
                  <c:v>0.53103448275862064</c:v>
                </c:pt>
                <c:pt idx="8">
                  <c:v>0.76923076923076927</c:v>
                </c:pt>
                <c:pt idx="9">
                  <c:v>0.7857142857142857</c:v>
                </c:pt>
                <c:pt idx="10">
                  <c:v>0.82835820895522383</c:v>
                </c:pt>
                <c:pt idx="11">
                  <c:v>0.83417085427135673</c:v>
                </c:pt>
                <c:pt idx="12">
                  <c:v>0.88435374149659862</c:v>
                </c:pt>
                <c:pt idx="13">
                  <c:v>0.9576271186440678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3D-EE49-9D59-C8C6E9EF2064}"/>
            </c:ext>
          </c:extLst>
        </c:ser>
        <c:ser>
          <c:idx val="2"/>
          <c:order val="2"/>
          <c:tx>
            <c:strRef>
              <c:f>VIndeln!$D$62</c:f>
              <c:strCache>
                <c:ptCount val="1"/>
                <c:pt idx="0">
                  <c:v>Andel kvinnor länet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VIndeln!$A$63:$A$78</c:f>
              <c:strCache>
                <c:ptCount val="15"/>
                <c:pt idx="0">
                  <c:v>K finans- och försäkringsverksamhet</c:v>
                </c:pt>
                <c:pt idx="1">
                  <c:v>P utbildning </c:v>
                </c:pt>
                <c:pt idx="2">
                  <c:v>Q vård och omsorg; sociala tjänster</c:v>
                </c:pt>
                <c:pt idx="3">
                  <c:v>I hotell- och restaurangverksamhet</c:v>
                </c:pt>
                <c:pt idx="4">
                  <c:v>R+S+T+U kulturella och personliga tjänster m.m.</c:v>
                </c:pt>
                <c:pt idx="5">
                  <c:v>O offentlig förvaltning och försvar</c:v>
                </c:pt>
                <c:pt idx="6">
                  <c:v>G handel</c:v>
                </c:pt>
                <c:pt idx="7">
                  <c:v>M+N företagstjänster</c:v>
                </c:pt>
                <c:pt idx="8">
                  <c:v>L fastighetsverksamhet</c:v>
                </c:pt>
                <c:pt idx="9">
                  <c:v>J information och kommunikation</c:v>
                </c:pt>
                <c:pt idx="10">
                  <c:v>A jordbruk, skogsbruk och fiske</c:v>
                </c:pt>
                <c:pt idx="11">
                  <c:v>B+C tillverkning och utvinning</c:v>
                </c:pt>
                <c:pt idx="12">
                  <c:v>H transport och magasinering</c:v>
                </c:pt>
                <c:pt idx="13">
                  <c:v>F byggverksamhet</c:v>
                </c:pt>
                <c:pt idx="14">
                  <c:v>D+E energiförsörjning; miljöverksamhet</c:v>
                </c:pt>
              </c:strCache>
            </c:strRef>
          </c:cat>
          <c:val>
            <c:numRef>
              <c:f>VIndeln!$D$63:$D$78</c:f>
              <c:numCache>
                <c:formatCode>0%</c:formatCode>
                <c:ptCount val="15"/>
                <c:pt idx="0">
                  <c:v>0.49284253578732107</c:v>
                </c:pt>
                <c:pt idx="1">
                  <c:v>0.69575693464974142</c:v>
                </c:pt>
                <c:pt idx="2">
                  <c:v>0.76566222845129639</c:v>
                </c:pt>
                <c:pt idx="3">
                  <c:v>0.55012919896640822</c:v>
                </c:pt>
                <c:pt idx="4">
                  <c:v>0.57277992277992273</c:v>
                </c:pt>
                <c:pt idx="5">
                  <c:v>0.59197012138188609</c:v>
                </c:pt>
                <c:pt idx="6">
                  <c:v>0.45709377684079017</c:v>
                </c:pt>
                <c:pt idx="7">
                  <c:v>0.39974538510502866</c:v>
                </c:pt>
                <c:pt idx="8">
                  <c:v>0.37035150280183393</c:v>
                </c:pt>
                <c:pt idx="9">
                  <c:v>0.2327485380116959</c:v>
                </c:pt>
                <c:pt idx="10">
                  <c:v>0.22561665535188957</c:v>
                </c:pt>
                <c:pt idx="11">
                  <c:v>0.18535453943008615</c:v>
                </c:pt>
                <c:pt idx="12">
                  <c:v>0.17841409691629956</c:v>
                </c:pt>
                <c:pt idx="13">
                  <c:v>7.9313496496394839E-2</c:v>
                </c:pt>
                <c:pt idx="14">
                  <c:v>0.28827818283791362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3D-EE49-9D59-C8C6E9EF2064}"/>
            </c:ext>
          </c:extLst>
        </c:ser>
        <c:ser>
          <c:idx val="3"/>
          <c:order val="3"/>
          <c:tx>
            <c:strRef>
              <c:f>VIndeln!$E$62</c:f>
              <c:strCache>
                <c:ptCount val="1"/>
                <c:pt idx="0">
                  <c:v>Andel män länet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VIndeln!$A$63:$A$78</c:f>
              <c:strCache>
                <c:ptCount val="15"/>
                <c:pt idx="0">
                  <c:v>K finans- och försäkringsverksamhet</c:v>
                </c:pt>
                <c:pt idx="1">
                  <c:v>P utbildning </c:v>
                </c:pt>
                <c:pt idx="2">
                  <c:v>Q vård och omsorg; sociala tjänster</c:v>
                </c:pt>
                <c:pt idx="3">
                  <c:v>I hotell- och restaurangverksamhet</c:v>
                </c:pt>
                <c:pt idx="4">
                  <c:v>R+S+T+U kulturella och personliga tjänster m.m.</c:v>
                </c:pt>
                <c:pt idx="5">
                  <c:v>O offentlig förvaltning och försvar</c:v>
                </c:pt>
                <c:pt idx="6">
                  <c:v>G handel</c:v>
                </c:pt>
                <c:pt idx="7">
                  <c:v>M+N företagstjänster</c:v>
                </c:pt>
                <c:pt idx="8">
                  <c:v>L fastighetsverksamhet</c:v>
                </c:pt>
                <c:pt idx="9">
                  <c:v>J information och kommunikation</c:v>
                </c:pt>
                <c:pt idx="10">
                  <c:v>A jordbruk, skogsbruk och fiske</c:v>
                </c:pt>
                <c:pt idx="11">
                  <c:v>B+C tillverkning och utvinning</c:v>
                </c:pt>
                <c:pt idx="12">
                  <c:v>H transport och magasinering</c:v>
                </c:pt>
                <c:pt idx="13">
                  <c:v>F byggverksamhet</c:v>
                </c:pt>
                <c:pt idx="14">
                  <c:v>D+E energiförsörjning; miljöverksamhet</c:v>
                </c:pt>
              </c:strCache>
            </c:strRef>
          </c:cat>
          <c:val>
            <c:numRef>
              <c:f>VIndeln!$E$63:$E$78</c:f>
              <c:numCache>
                <c:formatCode>0%</c:formatCode>
                <c:ptCount val="15"/>
                <c:pt idx="0">
                  <c:v>0.50715746421267893</c:v>
                </c:pt>
                <c:pt idx="1">
                  <c:v>0.30424306535025858</c:v>
                </c:pt>
                <c:pt idx="2">
                  <c:v>0.23433777154870358</c:v>
                </c:pt>
                <c:pt idx="3">
                  <c:v>0.44987080103359173</c:v>
                </c:pt>
                <c:pt idx="4">
                  <c:v>0.42722007722007721</c:v>
                </c:pt>
                <c:pt idx="5">
                  <c:v>0.40802987861811391</c:v>
                </c:pt>
                <c:pt idx="6">
                  <c:v>0.54290622315920978</c:v>
                </c:pt>
                <c:pt idx="7">
                  <c:v>0.60025461489497134</c:v>
                </c:pt>
                <c:pt idx="8">
                  <c:v>0.62964849719816607</c:v>
                </c:pt>
                <c:pt idx="9">
                  <c:v>0.76725146198830407</c:v>
                </c:pt>
                <c:pt idx="10">
                  <c:v>0.77438334464811043</c:v>
                </c:pt>
                <c:pt idx="11">
                  <c:v>0.81464546056991383</c:v>
                </c:pt>
                <c:pt idx="12">
                  <c:v>0.82158590308370039</c:v>
                </c:pt>
                <c:pt idx="13">
                  <c:v>0.92068650350360515</c:v>
                </c:pt>
                <c:pt idx="14">
                  <c:v>0.71172181716208638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3D-EE49-9D59-C8C6E9EF20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07775200"/>
        <c:axId val="907775528"/>
      </c:barChart>
      <c:catAx>
        <c:axId val="90777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07775528"/>
        <c:crosses val="autoZero"/>
        <c:auto val="1"/>
        <c:lblAlgn val="ctr"/>
        <c:lblOffset val="100"/>
        <c:noMultiLvlLbl val="0"/>
      </c:catAx>
      <c:valAx>
        <c:axId val="907775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07775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r">
              <a:defRPr sz="1200"/>
            </a:lvl1pPr>
          </a:lstStyle>
          <a:p>
            <a:fld id="{C51D43CF-4250-4FCC-9F87-67256B49C6C8}" type="datetimeFigureOut">
              <a:rPr lang="sv-SE" smtClean="0"/>
              <a:t>2019-02-26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9" tIns="45514" rIns="91029" bIns="4551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029" tIns="45514" rIns="91029" bIns="45514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r">
              <a:defRPr sz="1200"/>
            </a:lvl1pPr>
          </a:lstStyle>
          <a:p>
            <a:fld id="{E356CE4E-E75E-48D9-88FC-8D09A4C44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084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Platshållare för bildobjekt 1">
            <a:extLst>
              <a:ext uri="{FF2B5EF4-FFF2-40B4-BE49-F238E27FC236}">
                <a16:creationId xmlns:a16="http://schemas.microsoft.com/office/drawing/2014/main" id="{0B8E8A80-1CDE-FC49-A58B-7D4F86C3FB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1986" name="Platshållare för anteckningar 2">
            <a:extLst>
              <a:ext uri="{FF2B5EF4-FFF2-40B4-BE49-F238E27FC236}">
                <a16:creationId xmlns:a16="http://schemas.microsoft.com/office/drawing/2014/main" id="{80A3E8C3-E0A6-CA46-BFE2-DE5543393B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584200"/>
            <a:endParaRPr lang="sv-SE" altLang="sv-SE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Helvetica Light" panose="020B0403020202020204" pitchFamily="34" charset="0"/>
            </a:endParaRPr>
          </a:p>
          <a:p>
            <a:pPr defTabSz="584200"/>
            <a:r>
              <a:rPr lang="sv-SE" altLang="sv-SE" sz="2400" i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Light" panose="020B0403020202020204" pitchFamily="34" charset="0"/>
              </a:rPr>
              <a:t>"Att alla invånare har tillgång till ett allsidigt och tillgängligt utbud av utbildningar av hög kvalité från förskola till och med universitetsutbildning, i ett livslångt lärande."</a:t>
            </a:r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/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/>
            <a:r>
              <a:rPr lang="sv-SE" altLang="sv-SE" sz="2400" i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Light" panose="020B0403020202020204" pitchFamily="34" charset="0"/>
              </a:rPr>
              <a:t>"Ökad överensstämmelse mellan arbetskraftsutbud, arbetsmarknadens efterfrågan av kompetens och utbud av utbildningar."</a:t>
            </a:r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>
              <a:lnSpc>
                <a:spcPct val="100000"/>
              </a:lnSpc>
              <a:spcBef>
                <a:spcPct val="0"/>
              </a:spcBef>
            </a:pPr>
            <a:endParaRPr lang="sv-SE" altLang="sv-SE" sz="540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919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Behöriga till gymnasiet:</a:t>
            </a:r>
          </a:p>
          <a:p>
            <a:endParaRPr lang="sv-S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Täljaren består av personer som slutade grundskolan år t och som var folkbokförda i regionen vid utgången av år t och hade behörighet till gymnasiet (fr.o.m. 2011 behörighet till minst ett nationellt program, se mer information nedan). Nämnaren består av personer som slutade grundskolan år t och som var folkbokförda i regionen vid utgången av år t. </a:t>
            </a:r>
          </a:p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För att en elev ska vara behörig till ett nationellt yrkesprogram krävs godkänt i ämnena svenska/svenska som andra språk, engelska och matematik samt ytterligare betyg i fem ämnen, det vill säga totalt åtta.  Källa: &lt;a 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href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="http://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www.scb.se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/stativ"&gt;Databasen STATIV&lt;/a&gt;</a:t>
            </a:r>
            <a:r>
              <a:rPr lang="sv-SE" dirty="0"/>
              <a:t> </a:t>
            </a:r>
          </a:p>
          <a:p>
            <a:endParaRPr lang="sv-SE" dirty="0"/>
          </a:p>
          <a:p>
            <a:r>
              <a:rPr lang="sv-SE" dirty="0"/>
              <a:t>Behöriga till högskolan:</a:t>
            </a:r>
          </a:p>
          <a:p>
            <a:endParaRPr lang="sv-SE" dirty="0"/>
          </a:p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Täljaren består av personer som slutade gymnasiet år t och som var folkbokförda i regionen vid utgången av år t och hade behörighet till högskolan. Nämnaren består av personer som slutade gymnasiet år t och som var folkbokförda i regionen vid utgången av år t. Fr.o.m. 2010 avser folkbokföring och vistelsetid utgången av år t-1. År 2014 var det första året då studenter tog examen enligt den nya läroplanen GY 2011.  Källa: &lt;a 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href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="http://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www.scb.se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/stativ"&gt;Databasen STATIV&lt;/a&gt;</a:t>
            </a:r>
            <a:r>
              <a:rPr lang="sv-SE" dirty="0"/>
              <a:t> 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Lägg till behörgihet2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8CCB0-4C7E-47E6-A0BE-7206F2029A1E}" type="slidenum">
              <a:rPr lang="sv-SE" smtClean="0"/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6426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/>
              <a:t>~100 % innebär</a:t>
            </a:r>
            <a:r>
              <a:rPr lang="sv-SE" sz="1200" baseline="0" dirty="0"/>
              <a:t> att det är 1-4 ej behöriga</a:t>
            </a:r>
            <a:endParaRPr lang="sv-SE" sz="1200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8CCB0-4C7E-47E6-A0BE-7206F2029A1E}" type="slidenum">
              <a:rPr lang="sv-SE" smtClean="0"/>
              <a:t>21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1409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/>
              <a:t>Ansökningar till högskola per kommun finns ej</a:t>
            </a:r>
          </a:p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8CCB0-4C7E-47E6-A0BE-7206F2029A1E}" type="slidenum">
              <a:rPr lang="sv-SE" smtClean="0"/>
              <a:t>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383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Platshållare för bildobjekt 1">
            <a:extLst>
              <a:ext uri="{FF2B5EF4-FFF2-40B4-BE49-F238E27FC236}">
                <a16:creationId xmlns:a16="http://schemas.microsoft.com/office/drawing/2014/main" id="{0B8E8A80-1CDE-FC49-A58B-7D4F86C3FB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1986" name="Platshållare för anteckningar 2">
            <a:extLst>
              <a:ext uri="{FF2B5EF4-FFF2-40B4-BE49-F238E27FC236}">
                <a16:creationId xmlns:a16="http://schemas.microsoft.com/office/drawing/2014/main" id="{80A3E8C3-E0A6-CA46-BFE2-DE5543393B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584200"/>
            <a:endParaRPr lang="sv-SE" altLang="sv-SE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Helvetica Light" panose="020B0403020202020204" pitchFamily="34" charset="0"/>
            </a:endParaRPr>
          </a:p>
          <a:p>
            <a:pPr defTabSz="584200"/>
            <a:r>
              <a:rPr lang="sv-SE" altLang="sv-SE" sz="2400" i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Light" panose="020B0403020202020204" pitchFamily="34" charset="0"/>
              </a:rPr>
              <a:t>"Att alla invånare har tillgång till ett allsidigt och tillgängligt utbud av utbildningar av hög kvalité från förskola till och med universitetsutbildning, i ett livslångt lärande."</a:t>
            </a:r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/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/>
            <a:r>
              <a:rPr lang="sv-SE" altLang="sv-SE" sz="2400" i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Light" panose="020B0403020202020204" pitchFamily="34" charset="0"/>
              </a:rPr>
              <a:t>"Ökad överensstämmelse mellan arbetskraftsutbud, arbetsmarknadens efterfrågan av kompetens och utbud av utbildningar."</a:t>
            </a:r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>
              <a:lnSpc>
                <a:spcPct val="100000"/>
              </a:lnSpc>
              <a:spcBef>
                <a:spcPct val="0"/>
              </a:spcBef>
            </a:pPr>
            <a:endParaRPr lang="sv-SE" altLang="sv-SE" sz="540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43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på bakgrundspla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1032"/>
          <a:stretch/>
        </p:blipFill>
        <p:spPr bwMode="auto">
          <a:xfrm>
            <a:off x="0" y="-2"/>
            <a:ext cx="9147670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650" y="1168004"/>
            <a:ext cx="7704139" cy="756084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427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5FB7DD71-2BB3-E140-86D0-C985F652F900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958"/>
          <a:stretch/>
        </p:blipFill>
        <p:spPr bwMode="auto">
          <a:xfrm>
            <a:off x="0" y="-3"/>
            <a:ext cx="9147600" cy="419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68325"/>
            <a:ext cx="7704139" cy="590551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233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AACED7FC-43C7-894A-A901-859E163D61C4}"/>
              </a:ext>
            </a:extLst>
          </p:cNvPr>
          <p:cNvSpPr/>
          <p:nvPr userDrawn="1"/>
        </p:nvSpPr>
        <p:spPr>
          <a:xfrm>
            <a:off x="0" y="0"/>
            <a:ext cx="9144000" cy="41957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68325"/>
            <a:ext cx="7704139" cy="590551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9560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ehållsförtec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292215"/>
            <a:ext cx="7886700" cy="459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Innehåll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290988"/>
            <a:ext cx="6858000" cy="459002"/>
          </a:xfrm>
          <a:solidFill>
            <a:srgbClr val="62269E"/>
          </a:solidFill>
        </p:spPr>
        <p:txBody>
          <a:bodyPr wrap="square" anchor="ctr">
            <a:noAutofit/>
          </a:bodyPr>
          <a:lstStyle>
            <a:lvl1pPr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Innehåll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1844738"/>
            <a:ext cx="6858000" cy="459000"/>
          </a:xfrm>
          <a:solidFill>
            <a:srgbClr val="77777A"/>
          </a:solidFill>
        </p:spPr>
        <p:txBody>
          <a:bodyPr wrap="square" anchor="ctr">
            <a:noAutofit/>
          </a:bodyPr>
          <a:lstStyle>
            <a:lvl1pPr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Innehåll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2" hasCustomPrompt="1"/>
          </p:nvPr>
        </p:nvSpPr>
        <p:spPr>
          <a:xfrm>
            <a:off x="628650" y="2398488"/>
            <a:ext cx="6858000" cy="459002"/>
          </a:xfrm>
          <a:solidFill>
            <a:srgbClr val="CB2B99"/>
          </a:solidFill>
        </p:spPr>
        <p:txBody>
          <a:bodyPr wrap="square" anchor="ctr">
            <a:noAutofit/>
          </a:bodyPr>
          <a:lstStyle>
            <a:lvl1pPr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Innehåll</a:t>
            </a:r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66800"/>
            <a:ext cx="6858000" cy="459000"/>
          </a:xfrm>
          <a:solidFill>
            <a:srgbClr val="64CBC9"/>
          </a:solidFill>
        </p:spPr>
        <p:txBody>
          <a:bodyPr wrap="square" anchor="ctr">
            <a:noAutofit/>
          </a:bodyPr>
          <a:lstStyle>
            <a:lvl1pPr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Innehåll</a:t>
            </a:r>
          </a:p>
        </p:txBody>
      </p:sp>
    </p:spTree>
    <p:extLst>
      <p:ext uri="{BB962C8B-B14F-4D97-AF65-F5344CB8AC3E}">
        <p14:creationId xmlns:p14="http://schemas.microsoft.com/office/powerpoint/2010/main" val="757339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delare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3000" y="2173741"/>
            <a:ext cx="6858000" cy="458732"/>
          </a:xfrm>
          <a:solidFill>
            <a:srgbClr val="62269E"/>
          </a:solidFill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 </a:t>
            </a:r>
          </a:p>
        </p:txBody>
      </p:sp>
    </p:spTree>
    <p:extLst>
      <p:ext uri="{BB962C8B-B14F-4D97-AF65-F5344CB8AC3E}">
        <p14:creationId xmlns:p14="http://schemas.microsoft.com/office/powerpoint/2010/main" val="542300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 blå + f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699" cy="459000"/>
          </a:xfrm>
          <a:solidFill>
            <a:srgbClr val="64CBC9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28650" y="1634898"/>
            <a:ext cx="5133295" cy="2997824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Brödtext</a:t>
            </a:r>
          </a:p>
          <a:p>
            <a:pPr lvl="2"/>
            <a:r>
              <a:rPr lang="sv-SE" dirty="0"/>
              <a:t>Brödtext</a:t>
            </a:r>
          </a:p>
          <a:p>
            <a:pPr lvl="4"/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896655" y="1369219"/>
            <a:ext cx="2618695" cy="1576047"/>
          </a:xfrm>
        </p:spPr>
        <p:txBody>
          <a:bodyPr/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Infoga objekt</a:t>
            </a:r>
          </a:p>
          <a:p>
            <a:pPr lvl="0"/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0" hasCustomPrompt="1"/>
          </p:nvPr>
        </p:nvSpPr>
        <p:spPr>
          <a:xfrm>
            <a:off x="5896655" y="3056675"/>
            <a:ext cx="2618695" cy="1576047"/>
          </a:xfrm>
        </p:spPr>
        <p:txBody>
          <a:bodyPr/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Infoga objekt</a:t>
            </a:r>
          </a:p>
          <a:p>
            <a:pPr lvl="0"/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1369219"/>
            <a:ext cx="5133294" cy="265510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1779264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 lil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500">
                <a:latin typeface="+mj-lt"/>
              </a:defRPr>
            </a:lvl1pPr>
            <a:lvl2pPr marL="257175" indent="0">
              <a:buNone/>
              <a:defRPr sz="1200">
                <a:latin typeface="+mj-lt"/>
              </a:defRPr>
            </a:lvl2pPr>
            <a:lvl3pPr marL="514350" indent="0">
              <a:buNone/>
              <a:defRPr sz="1200">
                <a:latin typeface="+mj-lt"/>
              </a:defRPr>
            </a:lvl3pPr>
            <a:lvl4pPr marL="771525" indent="0">
              <a:buNone/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sv-SE" dirty="0"/>
              <a:t>Brödtext</a:t>
            </a:r>
          </a:p>
          <a:p>
            <a:pPr lvl="1"/>
            <a:r>
              <a:rPr lang="sv-SE" dirty="0"/>
              <a:t>Brödtext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346200"/>
            <a:ext cx="7886700" cy="288698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700" cy="459000"/>
          </a:xfrm>
          <a:solidFill>
            <a:srgbClr val="7030A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1630513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delare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3000" y="2173741"/>
            <a:ext cx="6858000" cy="458732"/>
          </a:xfrm>
          <a:solidFill>
            <a:srgbClr val="77777A"/>
          </a:solidFill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4283441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 grå + f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699" cy="459000"/>
          </a:xfrm>
          <a:solidFill>
            <a:srgbClr val="77777A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28650" y="1634898"/>
            <a:ext cx="5133295" cy="2997824"/>
          </a:xfrm>
        </p:spPr>
        <p:txBody>
          <a:bodyPr/>
          <a:lstStyle>
            <a:lvl1pPr>
              <a:defRPr/>
            </a:lvl1pPr>
            <a:lvl5pPr marL="1028700" indent="0">
              <a:buNone/>
              <a:defRPr/>
            </a:lvl5pPr>
          </a:lstStyle>
          <a:p>
            <a:pPr lvl="0"/>
            <a:r>
              <a:rPr lang="sv-SE" dirty="0"/>
              <a:t>Brödtext</a:t>
            </a:r>
          </a:p>
          <a:p>
            <a:pPr lvl="1"/>
            <a:r>
              <a:rPr lang="sv-SE" dirty="0"/>
              <a:t>Brödtext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896655" y="1369219"/>
            <a:ext cx="2618695" cy="1576047"/>
          </a:xfrm>
        </p:spPr>
        <p:txBody>
          <a:bodyPr/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Infoga objekt</a:t>
            </a:r>
          </a:p>
          <a:p>
            <a:pPr lvl="0"/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0" hasCustomPrompt="1"/>
          </p:nvPr>
        </p:nvSpPr>
        <p:spPr>
          <a:xfrm>
            <a:off x="5896655" y="3056675"/>
            <a:ext cx="2618695" cy="1576047"/>
          </a:xfrm>
        </p:spPr>
        <p:txBody>
          <a:bodyPr/>
          <a:lstStyle/>
          <a:p>
            <a:pPr lvl="0"/>
            <a:r>
              <a:rPr lang="sv-SE" dirty="0"/>
              <a:t>Infoga objekt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1361054"/>
            <a:ext cx="5132785" cy="273844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19681051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delare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3000" y="2173741"/>
            <a:ext cx="6858000" cy="458732"/>
          </a:xfrm>
          <a:solidFill>
            <a:srgbClr val="CB2B99"/>
          </a:solidFill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3757649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 rosa + f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699" cy="459000"/>
          </a:xfrm>
          <a:solidFill>
            <a:srgbClr val="CB2B99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28650" y="1634898"/>
            <a:ext cx="5133295" cy="2997824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Brödtext</a:t>
            </a:r>
          </a:p>
          <a:p>
            <a:pPr lvl="2"/>
            <a:r>
              <a:rPr lang="sv-SE" dirty="0"/>
              <a:t>Brödtext</a:t>
            </a:r>
          </a:p>
          <a:p>
            <a:pPr lvl="4"/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896655" y="1369219"/>
            <a:ext cx="2618695" cy="1576047"/>
          </a:xfrm>
        </p:spPr>
        <p:txBody>
          <a:bodyPr/>
          <a:lstStyle/>
          <a:p>
            <a:pPr lvl="0"/>
            <a:r>
              <a:rPr lang="sv-SE" dirty="0"/>
              <a:t>Infoga objekt</a:t>
            </a:r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0" hasCustomPrompt="1"/>
          </p:nvPr>
        </p:nvSpPr>
        <p:spPr>
          <a:xfrm>
            <a:off x="5896655" y="3056675"/>
            <a:ext cx="2618695" cy="1576047"/>
          </a:xfrm>
        </p:spPr>
        <p:txBody>
          <a:bodyPr/>
          <a:lstStyle/>
          <a:p>
            <a:pPr lvl="0"/>
            <a:r>
              <a:rPr lang="sv-SE" dirty="0"/>
              <a:t>Infoga objekt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628649" y="1356375"/>
            <a:ext cx="5133295" cy="272654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4277149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på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192588"/>
          </a:xfrm>
          <a:prstGeom prst="rect">
            <a:avLst/>
          </a:prstGeom>
        </p:spPr>
      </p:pic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144000" cy="41925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62549" y="1168004"/>
            <a:ext cx="7704139" cy="756084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277585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delare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3000" y="2173741"/>
            <a:ext cx="6858000" cy="458732"/>
          </a:xfrm>
          <a:solidFill>
            <a:srgbClr val="64CBC9"/>
          </a:solidFill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8045292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bildsnummer">
            <a:extLst>
              <a:ext uri="{FF2B5EF4-FFF2-40B4-BE49-F238E27FC236}">
                <a16:creationId xmlns:a16="http://schemas.microsoft.com/office/drawing/2014/main" id="{C8AB1F27-77EF-0E40-AD90-95A56DC98126}"/>
              </a:ext>
            </a:extLst>
          </p:cNvPr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71FC9-85E4-F344-A705-63C6D66670BD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86432816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punktlista +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1565" y="573881"/>
            <a:ext cx="7704139" cy="584994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0050A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761564" y="1329929"/>
            <a:ext cx="7698223" cy="2609973"/>
          </a:xfrm>
        </p:spPr>
        <p:txBody>
          <a:bodyPr>
            <a:noAutofit/>
          </a:bodyPr>
          <a:lstStyle>
            <a:lvl1pPr>
              <a:buClr>
                <a:srgbClr val="0050A0"/>
              </a:buClr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742950" indent="-285750">
              <a:buClr>
                <a:srgbClr val="0050A0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11430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 marL="16002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 marL="20574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396000" y="248400"/>
            <a:ext cx="8063787" cy="161175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3313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rödtext, Bil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3816350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0110"/>
            <a:ext cx="3816350" cy="2862081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2"/>
          </p:nvPr>
        </p:nvSpPr>
        <p:spPr>
          <a:xfrm>
            <a:off x="4859788" y="573882"/>
            <a:ext cx="3600000" cy="361831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47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il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2"/>
          </p:nvPr>
        </p:nvSpPr>
        <p:spPr>
          <a:xfrm>
            <a:off x="755650" y="1329614"/>
            <a:ext cx="7704139" cy="26105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492"/>
            <a:ext cx="8064500" cy="16008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006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rödtext, mörk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BFFC75E9-C109-AB40-B376-00003B10B30D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1032"/>
          <a:stretch/>
        </p:blipFill>
        <p:spPr bwMode="auto">
          <a:xfrm>
            <a:off x="0" y="-2"/>
            <a:ext cx="9147670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25563"/>
            <a:ext cx="7704065" cy="261434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5562"/>
            <a:ext cx="8064427" cy="16401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247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5FB7DD71-2BB3-E140-86D0-C985F652F900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548"/>
          <a:stretch/>
        </p:blipFill>
        <p:spPr bwMode="auto">
          <a:xfrm>
            <a:off x="-6263" y="-2"/>
            <a:ext cx="9150263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110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3E08A02-F581-7345-BCB7-2EB45552AE42}"/>
              </a:ext>
            </a:extLst>
          </p:cNvPr>
          <p:cNvSpPr/>
          <p:nvPr userDrawn="1"/>
        </p:nvSpPr>
        <p:spPr>
          <a:xfrm>
            <a:off x="0" y="0"/>
            <a:ext cx="9144000" cy="41957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1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870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Brödtext, mörk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BFFC75E9-C109-AB40-B376-00003B10B30D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0931"/>
          <a:stretch/>
        </p:blipFill>
        <p:spPr bwMode="auto">
          <a:xfrm>
            <a:off x="0" y="-3"/>
            <a:ext cx="9147600" cy="419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68325"/>
            <a:ext cx="7704139" cy="590550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576" y="1329929"/>
            <a:ext cx="7704139" cy="260997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5562"/>
            <a:ext cx="8064427" cy="16401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248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55651" y="205979"/>
            <a:ext cx="770413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55651" y="1200151"/>
            <a:ext cx="7704138" cy="26677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3769B1E0-10C2-AE47-AB55-7809D5305121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629" y="4505693"/>
            <a:ext cx="1440160" cy="32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96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2" r:id="rId4"/>
    <p:sldLayoutId id="2147483653" r:id="rId5"/>
    <p:sldLayoutId id="2147483655" r:id="rId6"/>
    <p:sldLayoutId id="2147483654" r:id="rId7"/>
    <p:sldLayoutId id="2147483660" r:id="rId8"/>
    <p:sldLayoutId id="2147483658" r:id="rId9"/>
    <p:sldLayoutId id="2147483659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50A0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630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842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334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643" userDrawn="1">
          <p15:clr>
            <a:srgbClr val="F26B43"/>
          </p15:clr>
        </p15:guide>
        <p15:guide id="2" pos="476" userDrawn="1">
          <p15:clr>
            <a:srgbClr val="F26B43"/>
          </p15:clr>
        </p15:guide>
        <p15:guide id="3" orient="horz" pos="158" userDrawn="1">
          <p15:clr>
            <a:srgbClr val="F26B43"/>
          </p15:clr>
        </p15:guide>
        <p15:guide id="4" orient="horz" pos="259" userDrawn="1">
          <p15:clr>
            <a:srgbClr val="F26B43"/>
          </p15:clr>
        </p15:guide>
        <p15:guide id="5" orient="horz" pos="835" userDrawn="1">
          <p15:clr>
            <a:srgbClr val="F26B43"/>
          </p15:clr>
        </p15:guide>
        <p15:guide id="6" orient="horz" pos="730" userDrawn="1">
          <p15:clr>
            <a:srgbClr val="F26B43"/>
          </p15:clr>
        </p15:guide>
        <p15:guide id="7" pos="5329" userDrawn="1">
          <p15:clr>
            <a:srgbClr val="F26B43"/>
          </p15:clr>
        </p15:guide>
        <p15:guide id="8" pos="249" userDrawn="1">
          <p15:clr>
            <a:srgbClr val="F26B43"/>
          </p15:clr>
        </p15:guide>
        <p15:guide id="9" orient="horz" pos="2482" userDrawn="1">
          <p15:clr>
            <a:srgbClr val="F26B43"/>
          </p15:clr>
        </p15:guide>
        <p15:guide id="10" orient="horz" pos="358" userDrawn="1">
          <p15:clr>
            <a:srgbClr val="F26B43"/>
          </p15:clr>
        </p15:guide>
        <p15:guide id="12" orient="horz" pos="2835" userDrawn="1">
          <p15:clr>
            <a:srgbClr val="F26B43"/>
          </p15:clr>
        </p15:guide>
        <p15:guide id="13" orient="horz" pos="3044" userDrawn="1">
          <p15:clr>
            <a:srgbClr val="F26B43"/>
          </p15:clr>
        </p15:guide>
        <p15:guide id="14" pos="2880" userDrawn="1">
          <p15:clr>
            <a:srgbClr val="F26B43"/>
          </p15:clr>
        </p15:guide>
        <p15:guide id="15" pos="306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8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objekt 11">
            <a:extLst>
              <a:ext uri="{FF2B5EF4-FFF2-40B4-BE49-F238E27FC236}">
                <a16:creationId xmlns:a16="http://schemas.microsoft.com/office/drawing/2014/main" id="{1740954A-D476-CE4D-96DE-E9589EA87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31" t="189" r="4431" b="43803"/>
          <a:stretch>
            <a:fillRect/>
          </a:stretch>
        </p:blipFill>
        <p:spPr bwMode="auto">
          <a:xfrm>
            <a:off x="-432197" y="-77391"/>
            <a:ext cx="9571434" cy="4171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38631E68-8ABF-7B42-A630-09A36998C6C0}"/>
              </a:ext>
            </a:extLst>
          </p:cNvPr>
          <p:cNvSpPr/>
          <p:nvPr/>
        </p:nvSpPr>
        <p:spPr>
          <a:xfrm>
            <a:off x="0" y="4513957"/>
            <a:ext cx="9144000" cy="18466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0" tIns="0" rIns="0" bIns="0" spcCol="38100" anchor="ctr">
            <a:spAutoFit/>
          </a:bodyPr>
          <a:lstStyle/>
          <a:p>
            <a:pPr algn="ctr">
              <a:defRPr/>
            </a:pPr>
            <a:endParaRPr lang="sv-SE" sz="1200">
              <a:solidFill>
                <a:srgbClr val="FFFFFF"/>
              </a:solidFill>
              <a:sym typeface="Helvetica Neue Medium"/>
            </a:endParaRPr>
          </a:p>
        </p:txBody>
      </p:sp>
      <p:pic>
        <p:nvPicPr>
          <p:cNvPr id="40967" name="Bildobjekt 10">
            <a:extLst>
              <a:ext uri="{FF2B5EF4-FFF2-40B4-BE49-F238E27FC236}">
                <a16:creationId xmlns:a16="http://schemas.microsoft.com/office/drawing/2014/main" id="{D682C441-6185-9A4E-AB99-7B712890B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513957"/>
            <a:ext cx="1440160" cy="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E8661CC6-EA04-AD46-839D-E8518A0880E5}"/>
              </a:ext>
            </a:extLst>
          </p:cNvPr>
          <p:cNvSpPr txBox="1">
            <a:spLocks/>
          </p:cNvSpPr>
          <p:nvPr/>
        </p:nvSpPr>
        <p:spPr>
          <a:xfrm>
            <a:off x="719930" y="1630244"/>
            <a:ext cx="7704139" cy="75608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50A0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sz="6000" dirty="0">
                <a:solidFill>
                  <a:schemeClr val="bg1"/>
                </a:solidFill>
              </a:rPr>
              <a:t>Vindeln</a:t>
            </a:r>
          </a:p>
        </p:txBody>
      </p:sp>
    </p:spTree>
    <p:extLst>
      <p:ext uri="{BB962C8B-B14F-4D97-AF65-F5344CB8AC3E}">
        <p14:creationId xmlns:p14="http://schemas.microsoft.com/office/powerpoint/2010/main" val="2746719275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629BEE-E32E-4B79-82A4-7302C3B00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3478"/>
            <a:ext cx="7886699" cy="609367"/>
          </a:xfrm>
        </p:spPr>
        <p:txBody>
          <a:bodyPr>
            <a:noAutofit/>
          </a:bodyPr>
          <a:lstStyle/>
          <a:p>
            <a:pPr algn="l"/>
            <a:r>
              <a:rPr lang="sv-SE" sz="2000" dirty="0"/>
              <a:t>Antal anställda per yrkesområde i Vindeln samt Vindelns andel av yrkesområdet i länet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E05ABBFD-6A65-FE48-9987-977FF6599AE5}"/>
              </a:ext>
            </a:extLst>
          </p:cNvPr>
          <p:cNvSpPr txBox="1"/>
          <p:nvPr/>
        </p:nvSpPr>
        <p:spPr>
          <a:xfrm>
            <a:off x="628649" y="4417802"/>
            <a:ext cx="42243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Flest antal förvärvsarbetande finns i Vindeln inom </a:t>
            </a:r>
          </a:p>
          <a:p>
            <a:r>
              <a:rPr lang="sv-SE" sz="1350" dirty="0"/>
              <a:t>yrken inom service-, omsorg- och försäljningsyrken. 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5FF5CD2E-27EF-EE4D-8BC9-4513F9445929}"/>
              </a:ext>
            </a:extLst>
          </p:cNvPr>
          <p:cNvSpPr txBox="1"/>
          <p:nvPr/>
        </p:nvSpPr>
        <p:spPr>
          <a:xfrm>
            <a:off x="4919661" y="4417802"/>
            <a:ext cx="42243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En relativt stor andel av länets förvärvsarbetande inom lantbruk, trädgård, skogsbruk och fiske finns i Vindeln. 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E8CAFBD4-BBE4-0148-A866-971A0BD944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9974"/>
            <a:ext cx="4648318" cy="3244716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3DE4CCBD-5282-534B-8622-7037611DFC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318" y="997247"/>
            <a:ext cx="4436435" cy="298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401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69BF30-4684-451D-9C35-29869590F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2400" dirty="0"/>
              <a:t>De största yrkesgrupperna i Vindeln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B12DAFA0-1C87-5C40-BD0D-C50965E7FC4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15917801"/>
              </p:ext>
            </p:extLst>
          </p:nvPr>
        </p:nvGraphicFramePr>
        <p:xfrm>
          <a:off x="628651" y="1079947"/>
          <a:ext cx="5132788" cy="2552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3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2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3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31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sv-SE" sz="1400" dirty="0"/>
                        <a:t>Yrkesgrupp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Vindeln (länet)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Män (länet)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Kvinnor (länet)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 Vårdbiträden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119 (3258)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27 % (25 %)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73 % (75%)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4598948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Undersköterskor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116 (5667)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5 % (11 %)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95 % (89%)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4509827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Grundskollärare, fritidspedagoger och</a:t>
                      </a:r>
                      <a:r>
                        <a:rPr lang="sv-SE" sz="1100" baseline="0" dirty="0"/>
                        <a:t> förskollärare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103 (5573)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15 % (20%)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85 % (80%)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6884806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sv-SE" sz="1100" dirty="0"/>
                        <a:t>Skötare, vårdare och personliga assistenter m.fl.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95 (6139)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33 % (30%)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67 % (70%)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2241328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Smeder och verktygsmakare m.fl.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94 (926)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89 % (94%)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11 % (6%)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74369278"/>
                  </a:ext>
                </a:extLst>
              </a:tr>
            </a:tbl>
          </a:graphicData>
        </a:graphic>
      </p:graphicFrame>
      <p:sp>
        <p:nvSpPr>
          <p:cNvPr id="8" name="Platshållare för innehåll 4">
            <a:extLst>
              <a:ext uri="{FF2B5EF4-FFF2-40B4-BE49-F238E27FC236}">
                <a16:creationId xmlns:a16="http://schemas.microsoft.com/office/drawing/2014/main" id="{0EC76BAF-C5FB-EE4D-8454-EDCA775A254A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5896654" y="1347614"/>
            <a:ext cx="2618695" cy="161821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 fontScale="92500" lnSpcReduction="10000"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/>
              <a:t>Bland de 5 största yrkesgrupperna i Vindeln domineras 4 grupper av kvinnor. </a:t>
            </a:r>
          </a:p>
          <a:p>
            <a:r>
              <a:rPr lang="sv-SE" sz="1200" dirty="0"/>
              <a:t>Andelen kvinnor är i paritet eller högre än länssnittet för yrkesgrupperna förutom skötare, vårdare och personliga assistenter m. fl. där andelen i länet är större. </a:t>
            </a:r>
          </a:p>
          <a:p>
            <a:r>
              <a:rPr lang="sv-SE" sz="1200" dirty="0"/>
              <a:t>Gruppen smeder och verktygsmakare m. fl. domineras i Vindeln av män. Andelen män i gruppen i Vindeln, är lägre än motsvarande andel för män i länet. </a:t>
            </a:r>
          </a:p>
          <a:p>
            <a:endParaRPr lang="sv-SE" sz="1125" dirty="0"/>
          </a:p>
        </p:txBody>
      </p:sp>
    </p:spTree>
    <p:extLst>
      <p:ext uri="{BB962C8B-B14F-4D97-AF65-F5344CB8AC3E}">
        <p14:creationId xmlns:p14="http://schemas.microsoft.com/office/powerpoint/2010/main" val="1185884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D7B7AD-B410-4A0E-B130-195BD864DA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Kompetensförsörjning</a:t>
            </a:r>
          </a:p>
        </p:txBody>
      </p:sp>
    </p:spTree>
    <p:extLst>
      <p:ext uri="{BB962C8B-B14F-4D97-AF65-F5344CB8AC3E}">
        <p14:creationId xmlns:p14="http://schemas.microsoft.com/office/powerpoint/2010/main" val="3835743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8C1855-8182-D94C-891B-9DE7A8ED1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3478"/>
            <a:ext cx="7886699" cy="609367"/>
          </a:xfrm>
        </p:spPr>
        <p:txBody>
          <a:bodyPr>
            <a:noAutofit/>
          </a:bodyPr>
          <a:lstStyle/>
          <a:p>
            <a:pPr algn="l"/>
            <a:r>
              <a:rPr lang="sv-SE" sz="2000" dirty="0"/>
              <a:t>Antal förvärvsarbetande i Vindeln 2017 och antal pensionsavgångar bland dessa fram till 2037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D2E90CB-7E65-CB43-860F-9705A7FE3C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234713"/>
            <a:ext cx="6165556" cy="370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173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A1F462-85BE-40BB-A8D7-2363915E8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0318"/>
            <a:ext cx="6220445" cy="572528"/>
          </a:xfrm>
        </p:spPr>
        <p:txBody>
          <a:bodyPr>
            <a:noAutofit/>
          </a:bodyPr>
          <a:lstStyle/>
          <a:p>
            <a:pPr algn="l"/>
            <a:r>
              <a:rPr lang="sv-SE" sz="2000" dirty="0"/>
              <a:t>5 största yrkena 2017 och pensionsavgångar i yrkena </a:t>
            </a:r>
            <a:br>
              <a:rPr lang="sv-SE" sz="2000" dirty="0"/>
            </a:br>
            <a:r>
              <a:rPr lang="sv-SE" sz="2000" dirty="0"/>
              <a:t>fram till 2037 i Vindeln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CC18C27B-3AFD-AA44-A042-644D4C03A838}"/>
              </a:ext>
            </a:extLst>
          </p:cNvPr>
          <p:cNvSpPr txBox="1"/>
          <p:nvPr/>
        </p:nvSpPr>
        <p:spPr>
          <a:xfrm>
            <a:off x="1067357" y="1168393"/>
            <a:ext cx="342306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De fem största yrkena bland män i Vindeln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6EDFD532-6849-B242-8ECF-CCAF55C9F9B1}"/>
              </a:ext>
            </a:extLst>
          </p:cNvPr>
          <p:cNvSpPr txBox="1"/>
          <p:nvPr/>
        </p:nvSpPr>
        <p:spPr>
          <a:xfrm>
            <a:off x="5265223" y="1168393"/>
            <a:ext cx="342306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De fem största yrkena bland kvinnor i Vindeln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740E0A29-C93F-C94B-B67B-0DDC2FDFB509}"/>
              </a:ext>
            </a:extLst>
          </p:cNvPr>
          <p:cNvSpPr txBox="1"/>
          <p:nvPr/>
        </p:nvSpPr>
        <p:spPr>
          <a:xfrm>
            <a:off x="765545" y="4366965"/>
            <a:ext cx="4140387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Störst pensionsavgångar förväntas i yrken med krav på högskolekompetens eller motsvarande inom teknik </a:t>
            </a:r>
            <a:r>
              <a:rPr lang="sv-SE" sz="1350"/>
              <a:t>där 53 </a:t>
            </a:r>
            <a:r>
              <a:rPr lang="sv-SE" sz="1350" dirty="0"/>
              <a:t>% av antalet förvärvsarbetande lämnar.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16940BA0-36F8-4549-85FF-FC8B7986CAF3}"/>
              </a:ext>
            </a:extLst>
          </p:cNvPr>
          <p:cNvSpPr txBox="1"/>
          <p:nvPr/>
        </p:nvSpPr>
        <p:spPr>
          <a:xfrm>
            <a:off x="5196227" y="4366966"/>
            <a:ext cx="356105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Störst pensionsavgångar förväntas i gruppen kontorsassistenter och sekreterare där 76 % av antalet förvärvsarbetande lämnar.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996E1536-7BBA-3341-93E4-8A4B2B5B6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4601" y="1661865"/>
            <a:ext cx="4304303" cy="2705100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0A03F99F-4493-824A-9A1F-D9393E77AA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777" y="1644893"/>
            <a:ext cx="4695825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15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3AFFE5-F6CB-429E-8A4D-BB18AEF193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Pendlingsmönster</a:t>
            </a:r>
          </a:p>
        </p:txBody>
      </p:sp>
    </p:spTree>
    <p:extLst>
      <p:ext uri="{BB962C8B-B14F-4D97-AF65-F5344CB8AC3E}">
        <p14:creationId xmlns:p14="http://schemas.microsoft.com/office/powerpoint/2010/main" val="770482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8A4AD5-14CA-47EA-AAB4-DC4CE0359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Riktad in- och utpendling i Vindeln 2017</a:t>
            </a:r>
          </a:p>
        </p:txBody>
      </p:sp>
      <p:sp>
        <p:nvSpPr>
          <p:cNvPr id="9" name="Platshållare för innehåll 4">
            <a:extLst>
              <a:ext uri="{FF2B5EF4-FFF2-40B4-BE49-F238E27FC236}">
                <a16:creationId xmlns:a16="http://schemas.microsoft.com/office/drawing/2014/main" id="{EC53D724-F903-1145-B7F1-1EC845706308}"/>
              </a:ext>
            </a:extLst>
          </p:cNvPr>
          <p:cNvSpPr txBox="1">
            <a:spLocks/>
          </p:cNvSpPr>
          <p:nvPr/>
        </p:nvSpPr>
        <p:spPr>
          <a:xfrm>
            <a:off x="5896654" y="1725266"/>
            <a:ext cx="2618695" cy="135744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dirty="0"/>
              <a:t>År 2017 var det 382 inpendlande män respektive 228  inpendlande kvinnor till Vindeln.</a:t>
            </a:r>
          </a:p>
          <a:p>
            <a:endParaRPr lang="sv-SE" sz="1100" dirty="0"/>
          </a:p>
          <a:p>
            <a:r>
              <a:rPr lang="sv-SE" sz="1100" dirty="0"/>
              <a:t>Samma år var det 379 män och 276 kvinnor som pendlade ut från Vindeln.</a:t>
            </a:r>
          </a:p>
          <a:p>
            <a:endParaRPr lang="sv-SE" sz="1100" dirty="0"/>
          </a:p>
          <a:p>
            <a:endParaRPr lang="sv-SE" sz="11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BEF4774E-F9B1-344F-BDE7-E8348A310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253" y="1566298"/>
            <a:ext cx="4518725" cy="271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2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E5DDE5-615A-46D8-A394-71BDB842F7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Utbildningsmönster</a:t>
            </a:r>
          </a:p>
        </p:txBody>
      </p:sp>
    </p:spTree>
    <p:extLst>
      <p:ext uri="{BB962C8B-B14F-4D97-AF65-F5344CB8AC3E}">
        <p14:creationId xmlns:p14="http://schemas.microsoft.com/office/powerpoint/2010/main" val="41796894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Utbildningsnivå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51487505"/>
              </p:ext>
            </p:extLst>
          </p:nvPr>
        </p:nvGraphicFramePr>
        <p:xfrm>
          <a:off x="628649" y="732845"/>
          <a:ext cx="7897195" cy="3150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77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8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8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rPr lang="sv-SE" sz="1400" dirty="0"/>
                        <a:t>Utbildningsnivå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Män (%)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Kvinnor (%)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Andel av befolkning med utbildning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Motsv. andel i 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Motsv. andel i riket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041">
                <a:tc>
                  <a:txBody>
                    <a:bodyPr/>
                    <a:lstStyle/>
                    <a:p>
                      <a:r>
                        <a:rPr lang="sv-SE" sz="900" dirty="0"/>
                        <a:t>Förgymnasial utbildning &lt;</a:t>
                      </a:r>
                      <a:r>
                        <a:rPr lang="sv-SE" sz="900" baseline="0" dirty="0"/>
                        <a:t> 9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119 (57 %)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88 (43 %)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6 %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dirty="0"/>
                        <a:t>Förgymnasial utbildning,</a:t>
                      </a:r>
                      <a:r>
                        <a:rPr lang="sv-SE" sz="900" baseline="0" dirty="0"/>
                        <a:t> 9 (10)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280 (60 %)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187 (40 %)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11%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13%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041">
                <a:tc>
                  <a:txBody>
                    <a:bodyPr/>
                    <a:lstStyle/>
                    <a:p>
                      <a:r>
                        <a:rPr lang="sv-SE" sz="900" dirty="0"/>
                        <a:t>Gymnasial utbildning,</a:t>
                      </a:r>
                      <a:r>
                        <a:rPr lang="sv-SE" sz="900" baseline="0" dirty="0"/>
                        <a:t> högst 2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641 (55 %)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523 (45 %)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22%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20%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34">
                <a:tc>
                  <a:txBody>
                    <a:bodyPr/>
                    <a:lstStyle/>
                    <a:p>
                      <a:r>
                        <a:rPr lang="sv-SE" sz="900" dirty="0"/>
                        <a:t>Gymnasial utbildning,</a:t>
                      </a:r>
                      <a:r>
                        <a:rPr lang="sv-SE" sz="900" baseline="0" dirty="0"/>
                        <a:t> 3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532 (56 %)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410 (44 %)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25%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24%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23%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sv-SE" sz="900" dirty="0"/>
                        <a:t>Eftergymnasial utbildning</a:t>
                      </a:r>
                      <a:r>
                        <a:rPr lang="sv-SE" sz="900" baseline="0" dirty="0"/>
                        <a:t>, mindre än 3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183 (46 %)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212 (54 %)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15%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14%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sv-SE" sz="900" dirty="0"/>
                        <a:t>Eftergymnasial utbildning,</a:t>
                      </a:r>
                      <a:r>
                        <a:rPr lang="sv-SE" sz="900" baseline="0" dirty="0"/>
                        <a:t> 3 år eller mer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152 (32 %)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322 (68 %)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13 %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21%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21%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041">
                <a:tc>
                  <a:txBody>
                    <a:bodyPr/>
                    <a:lstStyle/>
                    <a:p>
                      <a:r>
                        <a:rPr lang="sv-SE" sz="900" dirty="0"/>
                        <a:t>Forskarutbildning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 (50 %)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 (50 %)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485">
                <a:tc>
                  <a:txBody>
                    <a:bodyPr/>
                    <a:lstStyle/>
                    <a:p>
                      <a:r>
                        <a:rPr lang="sv-SE" sz="900" dirty="0"/>
                        <a:t>Uppgift saknas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54 (61 %)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34 (39 %)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Platshållare för innehåll 4"/>
          <p:cNvSpPr txBox="1">
            <a:spLocks/>
          </p:cNvSpPr>
          <p:nvPr/>
        </p:nvSpPr>
        <p:spPr>
          <a:xfrm>
            <a:off x="628649" y="3900005"/>
            <a:ext cx="5255559" cy="124349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dirty="0"/>
              <a:t>Statistiken visar att 18 % av befolkningen (16-74 år) i Vindeln har en förgymnasial utbildning vilket är högre än länet och riket. </a:t>
            </a:r>
          </a:p>
          <a:p>
            <a:r>
              <a:rPr lang="sv-SE" sz="1100" dirty="0"/>
              <a:t>56 % har en gymnasial utbildning vilket är betydligt högre än länet (46%) och riket (43%).</a:t>
            </a:r>
          </a:p>
          <a:p>
            <a:r>
              <a:rPr lang="sv-SE" sz="1100" dirty="0"/>
              <a:t>24 % har en eftergymnasial utbildning. Motsvarande andelar i länet och riket är betydligt högre (36 % respektive 35 %).  </a:t>
            </a:r>
          </a:p>
        </p:txBody>
      </p:sp>
      <p:sp>
        <p:nvSpPr>
          <p:cNvPr id="9" name="Platshållare för innehåll 5"/>
          <p:cNvSpPr>
            <a:spLocks noGrp="1"/>
          </p:cNvSpPr>
          <p:nvPr>
            <p:ph sz="half" idx="10"/>
          </p:nvPr>
        </p:nvSpPr>
        <p:spPr>
          <a:xfrm>
            <a:off x="5884207" y="3883131"/>
            <a:ext cx="2631141" cy="988727"/>
          </a:xfrm>
        </p:spPr>
        <p:txBody>
          <a:bodyPr>
            <a:normAutofit/>
          </a:bodyPr>
          <a:lstStyle/>
          <a:p>
            <a:r>
              <a:rPr lang="sv-SE" sz="1200" dirty="0"/>
              <a:t>Statistiken visar utbildningsnivå för befolkningen 16-74 år i Vindeln och är inhämtad från SCB:s statistikdatabas.</a:t>
            </a:r>
          </a:p>
        </p:txBody>
      </p:sp>
    </p:spTree>
    <p:extLst>
      <p:ext uri="{BB962C8B-B14F-4D97-AF65-F5344CB8AC3E}">
        <p14:creationId xmlns:p14="http://schemas.microsoft.com/office/powerpoint/2010/main" val="3912534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Behörighet gymnasium och högskola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34964" y="1331168"/>
          <a:ext cx="4273952" cy="1581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8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8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7326">
                <a:tc>
                  <a:txBody>
                    <a:bodyPr/>
                    <a:lstStyle/>
                    <a:p>
                      <a:r>
                        <a:rPr lang="sv-SE" sz="1100" dirty="0"/>
                        <a:t>Region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män behöriga till gymnasium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Andel kvinnor behöriga till gymnasium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behöriga till högskola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020">
                <a:tc>
                  <a:txBody>
                    <a:bodyPr/>
                    <a:lstStyle/>
                    <a:p>
                      <a:r>
                        <a:rPr lang="sv-SE" sz="1100"/>
                        <a:t>Vindeln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77,8 %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~100</a:t>
                      </a:r>
                      <a:endParaRPr kumimoji="0" lang="sv-SE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020">
                <a:tc>
                  <a:txBody>
                    <a:bodyPr/>
                    <a:lstStyle/>
                    <a:p>
                      <a:r>
                        <a:rPr lang="sv-SE" sz="1100" dirty="0"/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84,4 %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87,1 %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94,1 %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020">
                <a:tc>
                  <a:txBody>
                    <a:bodyPr/>
                    <a:lstStyle/>
                    <a:p>
                      <a:r>
                        <a:rPr lang="sv-SE" sz="1100" dirty="0"/>
                        <a:t>Riket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baseline="0" dirty="0"/>
                        <a:t>82,3 %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86,7 %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91,2 %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>
          <a:xfrm>
            <a:off x="5169218" y="3276770"/>
            <a:ext cx="2499126" cy="875337"/>
          </a:xfrm>
        </p:spPr>
        <p:txBody>
          <a:bodyPr/>
          <a:lstStyle/>
          <a:p>
            <a:r>
              <a:rPr lang="sv-SE" sz="1200" dirty="0"/>
              <a:t>Statistiken visar andel behöriga till gymnasium och högskola år 2016 uppdelat på kön och har inhämtats från SCB:s statistikdatabas.</a:t>
            </a:r>
          </a:p>
          <a:p>
            <a:endParaRPr lang="sv-SE" dirty="0"/>
          </a:p>
        </p:txBody>
      </p:sp>
      <p:sp>
        <p:nvSpPr>
          <p:cNvPr id="8" name="Platshållare för innehåll 4"/>
          <p:cNvSpPr txBox="1">
            <a:spLocks noGrp="1"/>
          </p:cNvSpPr>
          <p:nvPr>
            <p:ph sz="half" idx="2"/>
          </p:nvPr>
        </p:nvSpPr>
        <p:spPr>
          <a:xfrm>
            <a:off x="5169218" y="1097061"/>
            <a:ext cx="3411855" cy="181549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25" dirty="0"/>
              <a:t>Andelen behöriga till gymnasium i Vindeln är lägre för män och kvinnor relativt länet och riket. </a:t>
            </a:r>
          </a:p>
          <a:p>
            <a:endParaRPr lang="sv-SE" sz="1125" dirty="0"/>
          </a:p>
          <a:p>
            <a:r>
              <a:rPr lang="sv-SE" sz="1125" dirty="0"/>
              <a:t>1-4 kvinnor saknar behörighet till yrkesprogram och anges i Skolverkets data med</a:t>
            </a:r>
            <a:r>
              <a:rPr lang="sv-SE" sz="1200" dirty="0">
                <a:solidFill>
                  <a:schemeClr val="dk1"/>
                </a:solidFill>
              </a:rPr>
              <a:t> </a:t>
            </a:r>
            <a:r>
              <a:rPr lang="sv-SE" sz="1125" dirty="0"/>
              <a:t>~100. </a:t>
            </a:r>
          </a:p>
          <a:p>
            <a:endParaRPr lang="sv-SE" sz="1125" dirty="0"/>
          </a:p>
          <a:p>
            <a:r>
              <a:rPr lang="sv-SE" sz="1125" dirty="0"/>
              <a:t>I Skolverkets databas saknas statistik avseende Vinden gällande andel behöriga till högskolan. </a:t>
            </a:r>
          </a:p>
        </p:txBody>
      </p:sp>
    </p:spTree>
    <p:extLst>
      <p:ext uri="{BB962C8B-B14F-4D97-AF65-F5344CB8AC3E}">
        <p14:creationId xmlns:p14="http://schemas.microsoft.com/office/powerpoint/2010/main" val="3243826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Befolkning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Arbetsmarknad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Kompetensförsörjning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Pendlingsmönster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61A5851A-D24C-4909-89D9-F914D30DFF84}"/>
              </a:ext>
            </a:extLst>
          </p:cNvPr>
          <p:cNvSpPr txBox="1">
            <a:spLocks/>
          </p:cNvSpPr>
          <p:nvPr/>
        </p:nvSpPr>
        <p:spPr>
          <a:xfrm>
            <a:off x="628650" y="3535111"/>
            <a:ext cx="6858000" cy="459002"/>
          </a:xfrm>
          <a:prstGeom prst="rect">
            <a:avLst/>
          </a:prstGeom>
          <a:solidFill>
            <a:srgbClr val="62269E"/>
          </a:solidFill>
        </p:spPr>
        <p:txBody>
          <a:bodyPr vert="horz" wrap="square" lIns="68580" tIns="34290" rIns="68580" bIns="3429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100" dirty="0"/>
              <a:t>Utbildning</a:t>
            </a:r>
          </a:p>
        </p:txBody>
      </p:sp>
    </p:spTree>
    <p:extLst>
      <p:ext uri="{BB962C8B-B14F-4D97-AF65-F5344CB8AC3E}">
        <p14:creationId xmlns:p14="http://schemas.microsoft.com/office/powerpoint/2010/main" val="39591119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Behörighet till gymnasiet – läsår 2017/18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>
          <a:xfrm>
            <a:off x="4948756" y="3517102"/>
            <a:ext cx="2215532" cy="676128"/>
          </a:xfrm>
        </p:spPr>
        <p:txBody>
          <a:bodyPr>
            <a:normAutofit/>
          </a:bodyPr>
          <a:lstStyle/>
          <a:p>
            <a:r>
              <a:rPr lang="sv-SE" sz="1200" dirty="0"/>
              <a:t>Statistiken är inhämtad från Skolverkets statistikdatabas Siris. </a:t>
            </a:r>
          </a:p>
        </p:txBody>
      </p:sp>
      <p:graphicFrame>
        <p:nvGraphicFramePr>
          <p:cNvPr id="7" name="Platshållare för innehåll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582035171"/>
              </p:ext>
            </p:extLst>
          </p:nvPr>
        </p:nvGraphicFramePr>
        <p:xfrm>
          <a:off x="613947" y="964598"/>
          <a:ext cx="6550341" cy="2212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74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48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8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609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48309">
                <a:tc>
                  <a:txBody>
                    <a:bodyPr/>
                    <a:lstStyle/>
                    <a:p>
                      <a:r>
                        <a:rPr lang="sv-SE" sz="1100" dirty="0"/>
                        <a:t>Region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Antal elever åk 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</a:t>
                      </a:r>
                      <a:r>
                        <a:rPr lang="sv-SE" sz="1100" baseline="0" dirty="0"/>
                        <a:t> elever behöriga till yrkespro-gram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behöriga</a:t>
                      </a:r>
                      <a:r>
                        <a:rPr lang="sv-SE" sz="1100" baseline="0" dirty="0"/>
                        <a:t> till estetiskt program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behöriga till ekonomi-, humanistiska och samhälls-vetenskaps-program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behöriga</a:t>
                      </a:r>
                      <a:r>
                        <a:rPr lang="sv-SE" sz="1100" baseline="0" dirty="0"/>
                        <a:t> till naturvetenskapligt och tekniskt program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elever ej behöriga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420">
                <a:tc>
                  <a:txBody>
                    <a:bodyPr/>
                    <a:lstStyle/>
                    <a:p>
                      <a:r>
                        <a:rPr lang="sv-SE" sz="1100" dirty="0"/>
                        <a:t>Vindeln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77,5 %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77,5 %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76,3 %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75,0 %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22,5 %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lang="sv-SE" sz="1100" dirty="0"/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2 831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85,7 %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84,9 %</a:t>
                      </a: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83,4 %</a:t>
                      </a: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83,2 %</a:t>
                      </a: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14,3 %</a:t>
                      </a: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420">
                <a:tc>
                  <a:txBody>
                    <a:bodyPr/>
                    <a:lstStyle/>
                    <a:p>
                      <a:r>
                        <a:rPr lang="sv-SE" sz="1100" dirty="0"/>
                        <a:t>Riket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110 583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84,4 %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83,</a:t>
                      </a:r>
                      <a:r>
                        <a:rPr lang="sv-SE" sz="1100" baseline="0" dirty="0"/>
                        <a:t>5 %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81,9 %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81,0 %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15,6 %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Platshållare för innehåll 4"/>
          <p:cNvSpPr txBox="1">
            <a:spLocks noGrp="1"/>
          </p:cNvSpPr>
          <p:nvPr>
            <p:ph sz="half" idx="2"/>
          </p:nvPr>
        </p:nvSpPr>
        <p:spPr>
          <a:xfrm>
            <a:off x="626193" y="3517102"/>
            <a:ext cx="3792157" cy="10294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25" dirty="0"/>
              <a:t>Andelen behöriga i Vindeln är lägre för samtliga program jämfört med länet och riket. </a:t>
            </a:r>
          </a:p>
          <a:p>
            <a:endParaRPr lang="sv-SE" sz="1125" dirty="0"/>
          </a:p>
        </p:txBody>
      </p:sp>
    </p:spTree>
    <p:extLst>
      <p:ext uri="{BB962C8B-B14F-4D97-AF65-F5344CB8AC3E}">
        <p14:creationId xmlns:p14="http://schemas.microsoft.com/office/powerpoint/2010/main" val="3603005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Betyg åk 9 – läsår 2017/18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21979" y="985257"/>
          <a:ext cx="7923320" cy="1931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7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18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sv-SE" sz="900" dirty="0"/>
                    </a:p>
                  </a:txBody>
                  <a:tcPr marL="68580" marR="68580" marT="34290" marB="34290"/>
                </a:tc>
                <a:tc gridSpan="5">
                  <a:txBody>
                    <a:bodyPr/>
                    <a:lstStyle/>
                    <a:p>
                      <a:r>
                        <a:rPr lang="sv-SE" sz="900" dirty="0"/>
                        <a:t>Förgymnasial</a:t>
                      </a:r>
                      <a:r>
                        <a:rPr lang="sv-SE" sz="900" baseline="0" dirty="0"/>
                        <a:t> eller gymnasial utbildning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sv-SE" sz="900" dirty="0"/>
                        <a:t>Eftergymnasial utbildning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380">
                <a:tc>
                  <a:txBody>
                    <a:bodyPr/>
                    <a:lstStyle/>
                    <a:p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Antal elever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elever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som uppnått kunskapskraven</a:t>
                      </a:r>
                      <a:r>
                        <a:rPr lang="sv-SE" sz="900" baseline="0" dirty="0"/>
                        <a:t> i alla ämnen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Anden behörighet yrkes-program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Genomsnittligt meritvärde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Antal elever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elever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som uppnått kunskapskraven</a:t>
                      </a:r>
                      <a:r>
                        <a:rPr lang="sv-SE" sz="900" baseline="0" dirty="0"/>
                        <a:t> i alla ämnen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Anden behörighet yrkesprogram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Genomsnittligt meritvärde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sv-SE" sz="900" dirty="0"/>
                        <a:t>Vindeln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65,5 %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75,0 %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83,3 %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213,8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19%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34,5 %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84,2 %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~100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241,8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900" dirty="0"/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1098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41,0 %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70,0 %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81,7 %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205,0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1577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59,0 %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87,7 %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94,0 %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245,7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900" dirty="0"/>
                        <a:t>Riket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45 386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43,1 %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65,8 %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78,1 %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204,5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59 881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56,9 %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87,2 %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93,5 %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253,7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>
          <a:xfrm>
            <a:off x="6149867" y="3169339"/>
            <a:ext cx="2365482" cy="1000478"/>
          </a:xfrm>
        </p:spPr>
        <p:txBody>
          <a:bodyPr/>
          <a:lstStyle/>
          <a:p>
            <a:r>
              <a:rPr lang="sv-SE" sz="1200" dirty="0"/>
              <a:t>Statistiken har inhämtats från Skolverkets statistikdatabas Siris. </a:t>
            </a:r>
          </a:p>
          <a:p>
            <a:endParaRPr lang="sv-SE" dirty="0"/>
          </a:p>
        </p:txBody>
      </p:sp>
      <p:sp>
        <p:nvSpPr>
          <p:cNvPr id="8" name="Platshållare för innehåll 4"/>
          <p:cNvSpPr txBox="1">
            <a:spLocks noGrp="1"/>
          </p:cNvSpPr>
          <p:nvPr>
            <p:ph sz="half" idx="2"/>
          </p:nvPr>
        </p:nvSpPr>
        <p:spPr>
          <a:xfrm>
            <a:off x="628649" y="2908122"/>
            <a:ext cx="4062185" cy="214087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 lnSpcReduction="10000"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25" dirty="0"/>
              <a:t>Andelen elever i gruppen med föräldrar som högst har förgymnasial eller gymnasial utbildning är större i Vindeln än länet och riket. Andelen som uppnått kunskapskraven i alla ämnen är högre än jämförelsegeografierna. Behörighet till yrkesprogram är också högre i kommunen än jämförelsegeografierna. Det genomsnittliga meritvärdet i gruppen är högre än länet och rikssnittet. </a:t>
            </a:r>
          </a:p>
          <a:p>
            <a:r>
              <a:rPr lang="sv-SE" sz="1125" dirty="0"/>
              <a:t>I gruppen med föräldrar med som högst en eftergymnasial utbildning är andelen elever lägre relativt länet och riket. Andelen som uppnått kunskapskraven i alla ämnen är lägre än jämförelsegeografierna. 1-4 personer saknar behörighet till yrkesprogram och anges i Skolverkets data med</a:t>
            </a:r>
            <a:r>
              <a:rPr lang="sv-SE" sz="1200" dirty="0">
                <a:solidFill>
                  <a:schemeClr val="dk1"/>
                </a:solidFill>
              </a:rPr>
              <a:t> </a:t>
            </a:r>
            <a:r>
              <a:rPr lang="sv-SE" sz="1125" dirty="0"/>
              <a:t>~100. Det genomsnittliga meritvärdet för elever i gruppen är lägre än motsvarande grupp i länet och i riket. </a:t>
            </a:r>
          </a:p>
        </p:txBody>
      </p:sp>
    </p:spTree>
    <p:extLst>
      <p:ext uri="{BB962C8B-B14F-4D97-AF65-F5344CB8AC3E}">
        <p14:creationId xmlns:p14="http://schemas.microsoft.com/office/powerpoint/2010/main" val="40090587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Betyg gymnasium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27320" y="901998"/>
          <a:ext cx="5421123" cy="361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1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8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9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8660">
                <a:tc>
                  <a:txBody>
                    <a:bodyPr/>
                    <a:lstStyle/>
                    <a:p>
                      <a:r>
                        <a:rPr lang="sv-SE" sz="1100" dirty="0"/>
                        <a:t>Region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Genomsnittligt betygspoäng hos avgångseleverna</a:t>
                      </a:r>
                      <a:r>
                        <a:rPr lang="sv-SE" sz="1100" baseline="0" dirty="0"/>
                        <a:t> 2015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Genomsnittligt betygspoäng hos avgångseleverna</a:t>
                      </a:r>
                      <a:r>
                        <a:rPr lang="sv-SE" sz="1100" baseline="0" dirty="0"/>
                        <a:t> 2016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Genomsnittligt betygspoäng hos avgångseleverna</a:t>
                      </a:r>
                      <a:r>
                        <a:rPr lang="sv-SE" sz="1100" baseline="0" dirty="0"/>
                        <a:t> 2017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b="1"/>
                        <a:t>Vindeln</a:t>
                      </a:r>
                      <a:endParaRPr lang="sv-SE" sz="1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 - Yrkesprogram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13,6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- Högskoleförberedande 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b="1" dirty="0"/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 - Yrkesprogram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13,2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13,2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- Högskoleförberedande 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b="1" dirty="0"/>
                        <a:t>Riket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 - Yrkesprogram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12,9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13,0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13,1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- Högskoleförberedande 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>
          <a:xfrm>
            <a:off x="6478186" y="3264398"/>
            <a:ext cx="2037131" cy="1258234"/>
          </a:xfrm>
        </p:spPr>
        <p:txBody>
          <a:bodyPr/>
          <a:lstStyle/>
          <a:p>
            <a:r>
              <a:rPr lang="sv-SE" sz="1200" dirty="0"/>
              <a:t>Statistiken visar genomsnittligt betygspoäng 2014-2016 i yrkesprogram och högskoleförberedande program och har inhämtats från Skolverkets statistikdatabas Siris.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16171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objekt 11">
            <a:extLst>
              <a:ext uri="{FF2B5EF4-FFF2-40B4-BE49-F238E27FC236}">
                <a16:creationId xmlns:a16="http://schemas.microsoft.com/office/drawing/2014/main" id="{1740954A-D476-CE4D-96DE-E9589EA87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31" t="189" r="4431" b="43803"/>
          <a:stretch>
            <a:fillRect/>
          </a:stretch>
        </p:blipFill>
        <p:spPr bwMode="auto">
          <a:xfrm>
            <a:off x="-432197" y="-77391"/>
            <a:ext cx="9571434" cy="4171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38631E68-8ABF-7B42-A630-09A36998C6C0}"/>
              </a:ext>
            </a:extLst>
          </p:cNvPr>
          <p:cNvSpPr/>
          <p:nvPr/>
        </p:nvSpPr>
        <p:spPr>
          <a:xfrm>
            <a:off x="0" y="4513957"/>
            <a:ext cx="9144000" cy="18466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0" tIns="0" rIns="0" bIns="0" spcCol="38100" anchor="ctr">
            <a:spAutoFit/>
          </a:bodyPr>
          <a:lstStyle/>
          <a:p>
            <a:pPr algn="ctr">
              <a:defRPr/>
            </a:pPr>
            <a:endParaRPr lang="sv-SE" sz="1200">
              <a:solidFill>
                <a:srgbClr val="FFFFFF"/>
              </a:solidFill>
              <a:sym typeface="Helvetica Neue Medium"/>
            </a:endParaRPr>
          </a:p>
        </p:txBody>
      </p:sp>
      <p:pic>
        <p:nvPicPr>
          <p:cNvPr id="40967" name="Bildobjekt 10">
            <a:extLst>
              <a:ext uri="{FF2B5EF4-FFF2-40B4-BE49-F238E27FC236}">
                <a16:creationId xmlns:a16="http://schemas.microsoft.com/office/drawing/2014/main" id="{D682C441-6185-9A4E-AB99-7B712890B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513957"/>
            <a:ext cx="1440160" cy="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476442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Befolkning</a:t>
            </a:r>
          </a:p>
        </p:txBody>
      </p:sp>
    </p:spTree>
    <p:extLst>
      <p:ext uri="{BB962C8B-B14F-4D97-AF65-F5344CB8AC3E}">
        <p14:creationId xmlns:p14="http://schemas.microsoft.com/office/powerpoint/2010/main" val="1985764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innehåll 5"/>
          <p:cNvSpPr>
            <a:spLocks noGrp="1"/>
          </p:cNvSpPr>
          <p:nvPr>
            <p:ph sz="half" idx="10"/>
          </p:nvPr>
        </p:nvSpPr>
        <p:spPr>
          <a:xfrm>
            <a:off x="6127081" y="2571751"/>
            <a:ext cx="2705714" cy="2083418"/>
          </a:xfrm>
        </p:spPr>
        <p:txBody>
          <a:bodyPr>
            <a:normAutofit/>
          </a:bodyPr>
          <a:lstStyle/>
          <a:p>
            <a:endParaRPr lang="sv-SE" sz="1125" dirty="0"/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/>
          </p:nvPr>
        </p:nvGraphicFramePr>
        <p:xfrm>
          <a:off x="628650" y="945060"/>
          <a:ext cx="4263394" cy="3634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618">
                  <a:extLst>
                    <a:ext uri="{9D8B030D-6E8A-4147-A177-3AD203B41FA5}">
                      <a16:colId xmlns:a16="http://schemas.microsoft.com/office/drawing/2014/main" val="2769935946"/>
                    </a:ext>
                  </a:extLst>
                </a:gridCol>
                <a:gridCol w="844944">
                  <a:extLst>
                    <a:ext uri="{9D8B030D-6E8A-4147-A177-3AD203B41FA5}">
                      <a16:colId xmlns:a16="http://schemas.microsoft.com/office/drawing/2014/main" val="1762256151"/>
                    </a:ext>
                  </a:extLst>
                </a:gridCol>
                <a:gridCol w="844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49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4944">
                  <a:extLst>
                    <a:ext uri="{9D8B030D-6E8A-4147-A177-3AD203B41FA5}">
                      <a16:colId xmlns:a16="http://schemas.microsoft.com/office/drawing/2014/main" val="156019893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bg1"/>
                          </a:solidFill>
                        </a:rPr>
                        <a:t>Kommun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>
                          <a:solidFill>
                            <a:schemeClr val="bg1"/>
                          </a:solidFill>
                          <a:latin typeface="+mn-lt"/>
                          <a:cs typeface="Athelas Regular"/>
                        </a:rPr>
                        <a:t>Antal 2017</a:t>
                      </a:r>
                      <a:endParaRPr lang="sv-SE" sz="900" dirty="0">
                        <a:solidFill>
                          <a:schemeClr val="bg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bg1"/>
                          </a:solidFill>
                          <a:latin typeface="+mn-lt"/>
                          <a:cs typeface="Athelas Regular"/>
                        </a:rPr>
                        <a:t>Utveckling 2015-2016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bg1"/>
                          </a:solidFill>
                          <a:latin typeface="+mn-lt"/>
                          <a:cs typeface="Athelas Regular"/>
                        </a:rPr>
                        <a:t>Utveckling 2016-2017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bg1"/>
                          </a:solidFill>
                          <a:latin typeface="+mn-lt"/>
                          <a:cs typeface="Athelas Regular"/>
                        </a:rPr>
                        <a:t>Utveckling 2007-2017 (%)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92443926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Bjurholm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2 451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-4 %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52284185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Dorotea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2 646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-21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-73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-12 %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53725099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Lycksele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12 257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10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70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-2 %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372798726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Malå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3 133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33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-6 %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74733913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Nordmaling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7 103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72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-29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-4 %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72179023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Norsjö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4 086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-51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-39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-7 %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404630155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Robertsfors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6 784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0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-2 %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329674477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Skellefteå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72 723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235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457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+1 %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335209570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Sorsele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2 516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-19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-10 %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25651632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Storuman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5 902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-44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-8 %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28457552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Umeå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125 080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2 115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2 188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+12 %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625138157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Vilhelmina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6 787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-24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-18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-6 %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476470786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Vindeln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5 412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42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-4 %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53988448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Vännäs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8 776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102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81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+5 %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413142762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Åsele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2 809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43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-66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-14 %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27122090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268 465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2 503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2 584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+4 %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83999807"/>
                  </a:ext>
                </a:extLst>
              </a:tr>
            </a:tbl>
          </a:graphicData>
        </a:graphic>
      </p:graphicFrame>
      <p:sp>
        <p:nvSpPr>
          <p:cNvPr id="10" name="Rubrik 1">
            <a:extLst>
              <a:ext uri="{FF2B5EF4-FFF2-40B4-BE49-F238E27FC236}">
                <a16:creationId xmlns:a16="http://schemas.microsoft.com/office/drawing/2014/main" id="{B9D91683-D20E-4E67-9E6F-FE8726731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699" cy="459000"/>
          </a:xfrm>
          <a:solidFill>
            <a:srgbClr val="62269E"/>
          </a:solidFill>
        </p:spPr>
        <p:txBody>
          <a:bodyPr/>
          <a:lstStyle/>
          <a:p>
            <a:pPr algn="l"/>
            <a:r>
              <a:rPr lang="sv-SE" sz="2400" dirty="0"/>
              <a:t>Befolkningen</a:t>
            </a:r>
          </a:p>
        </p:txBody>
      </p:sp>
      <p:sp>
        <p:nvSpPr>
          <p:cNvPr id="7" name="Platshållare för innehåll 4">
            <a:extLst>
              <a:ext uri="{FF2B5EF4-FFF2-40B4-BE49-F238E27FC236}">
                <a16:creationId xmlns:a16="http://schemas.microsoft.com/office/drawing/2014/main" id="{EAB8E5BF-B160-164D-9C58-5F2C618D0201}"/>
              </a:ext>
            </a:extLst>
          </p:cNvPr>
          <p:cNvSpPr txBox="1">
            <a:spLocks/>
          </p:cNvSpPr>
          <p:nvPr/>
        </p:nvSpPr>
        <p:spPr>
          <a:xfrm>
            <a:off x="5866014" y="945082"/>
            <a:ext cx="2649335" cy="48901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256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630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842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7334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/>
              <a:t>Visar folkmängden i dagbefolkningen, inhämtats från SCB.</a:t>
            </a:r>
          </a:p>
          <a:p>
            <a:pPr marL="342900" indent="-342900">
              <a:buFontTx/>
              <a:buChar char="-"/>
            </a:pP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150316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92D73D6-9333-4FC6-BA43-9F6F4C779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73845"/>
            <a:ext cx="8119814" cy="459000"/>
          </a:xfrm>
        </p:spPr>
        <p:txBody>
          <a:bodyPr>
            <a:noAutofit/>
          </a:bodyPr>
          <a:lstStyle/>
          <a:p>
            <a:pPr algn="l"/>
            <a:r>
              <a:rPr lang="sv-SE" sz="2000" dirty="0"/>
              <a:t>Befolkningsprognos Vindeln kommun, mindre kommuner och Västerbotten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864E5B4-2330-4415-9C19-844538DFEB8B}"/>
              </a:ext>
            </a:extLst>
          </p:cNvPr>
          <p:cNvSpPr txBox="1">
            <a:spLocks/>
          </p:cNvSpPr>
          <p:nvPr/>
        </p:nvSpPr>
        <p:spPr>
          <a:xfrm>
            <a:off x="7185992" y="925881"/>
            <a:ext cx="1838108" cy="3943774"/>
          </a:xfrm>
          <a:prstGeom prst="rect">
            <a:avLst/>
          </a:prstGeom>
          <a:solidFill>
            <a:schemeClr val="accent1"/>
          </a:solidFill>
        </p:spPr>
        <p:txBody>
          <a:bodyPr vert="horz" lIns="68580" tIns="34290" rIns="68580" bIns="3429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900" dirty="0">
                <a:solidFill>
                  <a:schemeClr val="bg1"/>
                </a:solidFill>
              </a:rPr>
              <a:t>Antalet invånare i Vindeln kommun har minskat i genomsnitt med 0,6 % varje år. År 2017 hade de 5 412 invånare och om befolkningsutvecklingen fortsätter i samma takt som tidigare kommer de år 2037 ha 4 750 invånare, en minskning med 662 personer. </a:t>
            </a:r>
          </a:p>
          <a:p>
            <a:r>
              <a:rPr lang="sv-SE" sz="900" dirty="0">
                <a:solidFill>
                  <a:schemeClr val="bg1"/>
                </a:solidFill>
              </a:rPr>
              <a:t>Befolkningstillväxten I Västerbottens län har varit stabilt positiv och ökar i genomsnitt med 0,3 % per år. Fortsätter denna utveckling kommer Västerbotten år 2037 att ha 285 731 invånare. En ökning med 17 266 personer sedan 2017. </a:t>
            </a:r>
          </a:p>
          <a:p>
            <a:r>
              <a:rPr lang="sv-SE" sz="900" dirty="0">
                <a:solidFill>
                  <a:schemeClr val="bg1"/>
                </a:solidFill>
              </a:rPr>
              <a:t>De mindre kommunerna minskar i genomsnitt med 0,5 % varje år. I jämförelse minskar således Vindeln kommuns invånare i snabbare takt än de små kommunerna i länet sammanlagda utveckling. </a:t>
            </a:r>
          </a:p>
          <a:p>
            <a:r>
              <a:rPr lang="sv-SE" sz="900" dirty="0">
                <a:solidFill>
                  <a:schemeClr val="bg1"/>
                </a:solidFill>
              </a:rPr>
              <a:t>I diagrammet visas befolkningsutvecklingen för Vindeln kommun på primäraxeln (den vänstra) medan Västerbottens län och de mindre kommunernas sammanlagda utveckling visas på sekundäraxeln (den högra).</a:t>
            </a:r>
          </a:p>
          <a:p>
            <a:r>
              <a:rPr lang="sv-SE" sz="900" dirty="0">
                <a:solidFill>
                  <a:schemeClr val="bg1"/>
                </a:solidFill>
              </a:rPr>
              <a:t> </a:t>
            </a:r>
          </a:p>
          <a:p>
            <a:endParaRPr lang="sv-SE" sz="900" dirty="0">
              <a:solidFill>
                <a:schemeClr val="bg1"/>
              </a:solidFill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EC20ABC-21BE-4AA0-A2B9-B53D6D2CAA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9419770"/>
              </p:ext>
            </p:extLst>
          </p:nvPr>
        </p:nvGraphicFramePr>
        <p:xfrm>
          <a:off x="628651" y="925880"/>
          <a:ext cx="6376307" cy="3943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3540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A35969-0CC4-4CD6-A22A-0752F3E090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Arbetsmarknaden</a:t>
            </a:r>
          </a:p>
        </p:txBody>
      </p:sp>
    </p:spTree>
    <p:extLst>
      <p:ext uri="{BB962C8B-B14F-4D97-AF65-F5344CB8AC3E}">
        <p14:creationId xmlns:p14="http://schemas.microsoft.com/office/powerpoint/2010/main" val="1581253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6922B1-977F-4D7B-A7BE-7F517B8A5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Antal förvärvsarbetande efter bransch i Vindelns kommun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F184502-3213-40D1-B54A-D54694C946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1887338"/>
              </p:ext>
            </p:extLst>
          </p:nvPr>
        </p:nvGraphicFramePr>
        <p:xfrm>
          <a:off x="745435" y="1058518"/>
          <a:ext cx="7171083" cy="3811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1000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E5B6D3-6567-4813-8DC8-E5C7EB80B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Könsfördelning per bransch i Vindelns kommun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FF0C138-B9F1-4F3C-886B-D9C11D0EAD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1917911"/>
              </p:ext>
            </p:extLst>
          </p:nvPr>
        </p:nvGraphicFramePr>
        <p:xfrm>
          <a:off x="628650" y="998882"/>
          <a:ext cx="7258050" cy="3870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6072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F56B83-F237-429A-A413-DC03CF43E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000" dirty="0"/>
              <a:t>Könsfördelning per bransch i Vindelns kommun och Västerbottens län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6688007-D05C-49E6-A7B7-C0E77EF23B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8110708"/>
              </p:ext>
            </p:extLst>
          </p:nvPr>
        </p:nvGraphicFramePr>
        <p:xfrm>
          <a:off x="628650" y="1043609"/>
          <a:ext cx="6944968" cy="3548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8856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gion Västerbotten">
      <a:dk1>
        <a:srgbClr val="000000"/>
      </a:dk1>
      <a:lt1>
        <a:srgbClr val="FFFFFF"/>
      </a:lt1>
      <a:dk2>
        <a:srgbClr val="0050A0"/>
      </a:dk2>
      <a:lt2>
        <a:srgbClr val="FFFFFF"/>
      </a:lt2>
      <a:accent1>
        <a:srgbClr val="0050A0"/>
      </a:accent1>
      <a:accent2>
        <a:srgbClr val="F59076"/>
      </a:accent2>
      <a:accent3>
        <a:srgbClr val="DCE7F6"/>
      </a:accent3>
      <a:accent4>
        <a:srgbClr val="F05933"/>
      </a:accent4>
      <a:accent5>
        <a:srgbClr val="FCDED6"/>
      </a:accent5>
      <a:accent6>
        <a:srgbClr val="80A7D0"/>
      </a:accent6>
      <a:hlink>
        <a:srgbClr val="0050A0"/>
      </a:hlink>
      <a:folHlink>
        <a:srgbClr val="0050A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V_PPT_mall_16-9-format_v3" id="{660F6E74-CA4C-424B-AEA9-CD71781BECBC}" vid="{7F18CAB2-1552-124D-BF7B-70E44CFB57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12</TotalTime>
  <Words>1841</Words>
  <Application>Microsoft Macintosh PowerPoint</Application>
  <PresentationFormat>Bildspel på skärmen (16:9)</PresentationFormat>
  <Paragraphs>368</Paragraphs>
  <Slides>23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23</vt:i4>
      </vt:variant>
    </vt:vector>
  </HeadingPairs>
  <TitlesOfParts>
    <vt:vector size="30" baseType="lpstr">
      <vt:lpstr>Arial</vt:lpstr>
      <vt:lpstr>Athelas Regular</vt:lpstr>
      <vt:lpstr>Calibri</vt:lpstr>
      <vt:lpstr>Helvetica Light</vt:lpstr>
      <vt:lpstr>Helvetica Neue</vt:lpstr>
      <vt:lpstr>Helvetica Neue Medium</vt:lpstr>
      <vt:lpstr>Office-tema</vt:lpstr>
      <vt:lpstr>PowerPoint-presentation</vt:lpstr>
      <vt:lpstr>PowerPoint-presentation</vt:lpstr>
      <vt:lpstr>Befolkning</vt:lpstr>
      <vt:lpstr>Befolkningen</vt:lpstr>
      <vt:lpstr>Befolkningsprognos Vindeln kommun, mindre kommuner och Västerbotten</vt:lpstr>
      <vt:lpstr>Arbetsmarknaden</vt:lpstr>
      <vt:lpstr>Antal förvärvsarbetande efter bransch i Vindelns kommun </vt:lpstr>
      <vt:lpstr>Könsfördelning per bransch i Vindelns kommun</vt:lpstr>
      <vt:lpstr>Könsfördelning per bransch i Vindelns kommun och Västerbottens län</vt:lpstr>
      <vt:lpstr>Antal anställda per yrkesområde i Vindeln samt Vindelns andel av yrkesområdet i länet</vt:lpstr>
      <vt:lpstr>De största yrkesgrupperna i Vindeln</vt:lpstr>
      <vt:lpstr>Kompetensförsörjning</vt:lpstr>
      <vt:lpstr>Antal förvärvsarbetande i Vindeln 2017 och antal pensionsavgångar bland dessa fram till 2037</vt:lpstr>
      <vt:lpstr>5 största yrkena 2017 och pensionsavgångar i yrkena  fram till 2037 i Vindeln</vt:lpstr>
      <vt:lpstr>Pendlingsmönster</vt:lpstr>
      <vt:lpstr>Riktad in- och utpendling i Vindeln 2017</vt:lpstr>
      <vt:lpstr>Utbildningsmönster</vt:lpstr>
      <vt:lpstr>Utbildningsnivå</vt:lpstr>
      <vt:lpstr>Behörighet gymnasium och högskola</vt:lpstr>
      <vt:lpstr>Behörighet till gymnasiet – läsår 2017/18</vt:lpstr>
      <vt:lpstr>Betyg åk 9 – läsår 2017/18</vt:lpstr>
      <vt:lpstr>Betyg gymnasium</vt:lpstr>
      <vt:lpstr>PowerPoint-presentation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Vindeln</dc:title>
  <dc:creator>Microsoft Office-användare</dc:creator>
  <cp:lastModifiedBy>Microsoft Office-användare</cp:lastModifiedBy>
  <cp:revision>7</cp:revision>
  <cp:lastPrinted>2016-03-23T07:52:20Z</cp:lastPrinted>
  <dcterms:created xsi:type="dcterms:W3CDTF">2019-02-25T15:26:07Z</dcterms:created>
  <dcterms:modified xsi:type="dcterms:W3CDTF">2019-02-26T10:11:18Z</dcterms:modified>
</cp:coreProperties>
</file>